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70" r:id="rId2"/>
  </p:sldMasterIdLst>
  <p:notesMasterIdLst>
    <p:notesMasterId r:id="rId34"/>
  </p:notesMasterIdLst>
  <p:handoutMasterIdLst>
    <p:handoutMasterId r:id="rId35"/>
  </p:handoutMasterIdLst>
  <p:sldIdLst>
    <p:sldId id="968" r:id="rId3"/>
    <p:sldId id="969" r:id="rId4"/>
    <p:sldId id="1003" r:id="rId5"/>
    <p:sldId id="971" r:id="rId6"/>
    <p:sldId id="1004" r:id="rId7"/>
    <p:sldId id="1005" r:id="rId8"/>
    <p:sldId id="1006" r:id="rId9"/>
    <p:sldId id="1007" r:id="rId10"/>
    <p:sldId id="1008" r:id="rId11"/>
    <p:sldId id="1009" r:id="rId12"/>
    <p:sldId id="981" r:id="rId13"/>
    <p:sldId id="1010" r:id="rId14"/>
    <p:sldId id="1011" r:id="rId15"/>
    <p:sldId id="1012" r:id="rId16"/>
    <p:sldId id="985" r:id="rId17"/>
    <p:sldId id="1013" r:id="rId18"/>
    <p:sldId id="1014" r:id="rId19"/>
    <p:sldId id="989" r:id="rId20"/>
    <p:sldId id="990" r:id="rId21"/>
    <p:sldId id="1015" r:id="rId22"/>
    <p:sldId id="1016" r:id="rId23"/>
    <p:sldId id="1018" r:id="rId24"/>
    <p:sldId id="1019" r:id="rId25"/>
    <p:sldId id="1020" r:id="rId26"/>
    <p:sldId id="1022" r:id="rId27"/>
    <p:sldId id="1021" r:id="rId28"/>
    <p:sldId id="1023" r:id="rId29"/>
    <p:sldId id="1024" r:id="rId30"/>
    <p:sldId id="1025" r:id="rId31"/>
    <p:sldId id="1001" r:id="rId32"/>
    <p:sldId id="1002" r:id="rId33"/>
  </p:sldIdLst>
  <p:sldSz cx="9144000" cy="6858000" type="screen4x3"/>
  <p:notesSz cx="7010400" cy="92964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0066"/>
    <a:srgbClr val="F19A27"/>
    <a:srgbClr val="006600"/>
    <a:srgbClr val="F45124"/>
    <a:srgbClr val="EE9A2A"/>
    <a:srgbClr val="FFFFFF"/>
    <a:srgbClr val="0066CC"/>
    <a:srgbClr val="3366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6" autoAdjust="0"/>
    <p:restoredTop sz="87226" autoAdjust="0"/>
  </p:normalViewPr>
  <p:slideViewPr>
    <p:cSldViewPr>
      <p:cViewPr>
        <p:scale>
          <a:sx n="64" d="100"/>
          <a:sy n="64" d="100"/>
        </p:scale>
        <p:origin x="492" y="174"/>
      </p:cViewPr>
      <p:guideLst>
        <p:guide orient="horz" pos="2160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5926"/>
    </p:cViewPr>
  </p:sorterViewPr>
  <p:notesViewPr>
    <p:cSldViewPr>
      <p:cViewPr varScale="1">
        <p:scale>
          <a:sx n="51" d="100"/>
          <a:sy n="51" d="100"/>
        </p:scale>
        <p:origin x="-180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55" cy="46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8" rIns="92955" bIns="46478" numCol="1" anchor="t" anchorCtr="0" compatLnSpc="1">
            <a:prstTxWarp prst="textNoShape">
              <a:avLst/>
            </a:prstTxWarp>
          </a:bodyPr>
          <a:lstStyle>
            <a:lvl1pPr defTabSz="930152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73" y="0"/>
            <a:ext cx="3038155" cy="46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8" rIns="92955" bIns="46478" numCol="1" anchor="t" anchorCtr="0" compatLnSpc="1">
            <a:prstTxWarp prst="textNoShape">
              <a:avLst/>
            </a:prstTxWarp>
          </a:bodyPr>
          <a:lstStyle>
            <a:lvl1pPr algn="r" defTabSz="930152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465"/>
            <a:ext cx="3038155" cy="46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8" rIns="92955" bIns="46478" numCol="1" anchor="b" anchorCtr="0" compatLnSpc="1">
            <a:prstTxWarp prst="textNoShape">
              <a:avLst/>
            </a:prstTxWarp>
          </a:bodyPr>
          <a:lstStyle>
            <a:lvl1pPr defTabSz="930152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73" y="8829465"/>
            <a:ext cx="3038155" cy="46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8" rIns="92955" bIns="46478" numCol="1" anchor="b" anchorCtr="0" compatLnSpc="1">
            <a:prstTxWarp prst="textNoShape">
              <a:avLst/>
            </a:prstTxWarp>
          </a:bodyPr>
          <a:lstStyle>
            <a:lvl1pPr algn="r" defTabSz="930152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E9C1E4A-9EEC-4F1E-95F1-3D8625142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2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55" cy="46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8" rIns="92955" bIns="46478" numCol="1" anchor="t" anchorCtr="0" compatLnSpc="1">
            <a:prstTxWarp prst="textNoShape">
              <a:avLst/>
            </a:prstTxWarp>
          </a:bodyPr>
          <a:lstStyle>
            <a:lvl1pPr defTabSz="930152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73" y="0"/>
            <a:ext cx="3038155" cy="46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8" rIns="92955" bIns="46478" numCol="1" anchor="t" anchorCtr="0" compatLnSpc="1">
            <a:prstTxWarp prst="textNoShape">
              <a:avLst/>
            </a:prstTxWarp>
          </a:bodyPr>
          <a:lstStyle>
            <a:lvl1pPr algn="r" defTabSz="930152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5" y="4417084"/>
            <a:ext cx="5607691" cy="418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8" rIns="92955" bIns="46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465"/>
            <a:ext cx="3038155" cy="46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8" rIns="92955" bIns="46478" numCol="1" anchor="b" anchorCtr="0" compatLnSpc="1">
            <a:prstTxWarp prst="textNoShape">
              <a:avLst/>
            </a:prstTxWarp>
          </a:bodyPr>
          <a:lstStyle>
            <a:lvl1pPr defTabSz="930152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73" y="8829465"/>
            <a:ext cx="3038155" cy="46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8" rIns="92955" bIns="46478" numCol="1" anchor="b" anchorCtr="0" compatLnSpc="1">
            <a:prstTxWarp prst="textNoShape">
              <a:avLst/>
            </a:prstTxWarp>
          </a:bodyPr>
          <a:lstStyle>
            <a:lvl1pPr algn="r" defTabSz="930152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76BAC55-DD7F-4946-8103-8B28E1668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0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BAC55-DD7F-4946-8103-8B28E166856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93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B60-601F-49E8-8DBE-E09815F1A0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B60-601F-49E8-8DBE-E09815F1A0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BAC55-DD7F-4946-8103-8B28E166856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81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BAC55-DD7F-4946-8103-8B28E166856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1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6"/>
          <p:cNvSpPr/>
          <p:nvPr/>
        </p:nvSpPr>
        <p:spPr>
          <a:xfrm>
            <a:off x="0" y="6324600"/>
            <a:ext cx="9144000" cy="53340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 Same Side Corner Rectangle 9"/>
          <p:cNvSpPr/>
          <p:nvPr/>
        </p:nvSpPr>
        <p:spPr>
          <a:xfrm rot="10800000">
            <a:off x="0" y="0"/>
            <a:ext cx="9144000" cy="22860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11"/>
          <p:cNvSpPr txBox="1"/>
          <p:nvPr/>
        </p:nvSpPr>
        <p:spPr>
          <a:xfrm>
            <a:off x="7467600" y="6443663"/>
            <a:ext cx="1524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dirty="0">
                <a:cs typeface="+mn-cs"/>
              </a:rPr>
              <a:t>Module 2</a:t>
            </a:r>
          </a:p>
        </p:txBody>
      </p:sp>
      <p:pic>
        <p:nvPicPr>
          <p:cNvPr id="8" name="Picture 2" descr="S:\Images\Graphics\Logos\FHWA\GIF Transparent\horizintal_white_1500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8" y="6384925"/>
            <a:ext cx="4873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S:\Images\Graphics\Logos\FHWA\GIF Transparent\horizintal_white_1500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063"/>
          <a:stretch>
            <a:fillRect/>
          </a:stretch>
        </p:blipFill>
        <p:spPr bwMode="auto">
          <a:xfrm>
            <a:off x="546100" y="6319838"/>
            <a:ext cx="2514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13716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400" b="0">
              <a:latin typeface="Times" pitchFamily="18" charset="0"/>
              <a:cs typeface="+mn-cs"/>
            </a:endParaRPr>
          </a:p>
        </p:txBody>
      </p:sp>
      <p:sp>
        <p:nvSpPr>
          <p:cNvPr id="11" name="Round Same Side Corner Rectangle 6"/>
          <p:cNvSpPr/>
          <p:nvPr/>
        </p:nvSpPr>
        <p:spPr>
          <a:xfrm>
            <a:off x="0" y="6324600"/>
            <a:ext cx="9144000" cy="53340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2" descr="S:\Images\Graphics\Logos\FHWA\GIF Transparent\horizintal_white_1500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8" y="6384925"/>
            <a:ext cx="4873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S:\Images\Graphics\Logos\FHWA\GIF Transparent\horizintal_white_1500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063"/>
          <a:stretch>
            <a:fillRect/>
          </a:stretch>
        </p:blipFill>
        <p:spPr bwMode="auto">
          <a:xfrm>
            <a:off x="546100" y="6319838"/>
            <a:ext cx="2514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0"/>
          <p:cNvSpPr txBox="1"/>
          <p:nvPr/>
        </p:nvSpPr>
        <p:spPr>
          <a:xfrm>
            <a:off x="7239000" y="6443663"/>
            <a:ext cx="175260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dirty="0">
                <a:latin typeface="Calibri" pitchFamily="34" charset="0"/>
              </a:rPr>
              <a:t>Module 1 - </a:t>
            </a:r>
            <a:fld id="{FBA58CB8-72B6-4C0A-A46A-A317B05EA0E9}" type="slidenum">
              <a:rPr lang="en-US" sz="1600">
                <a:latin typeface="Calibri" pitchFamily="34" charset="0"/>
              </a:rPr>
              <a:pPr algn="r">
                <a:defRPr/>
              </a:pPr>
              <a:t>‹#›</a:t>
            </a:fld>
            <a:endParaRPr lang="en-US" sz="16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EB8BE-8A47-4590-9F7B-AECACE1E90F3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36BF9-6DF3-47CD-8C33-242594C63A91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482DD-E793-40CB-BD02-7D96F9E75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F4F75-37DE-45D5-B7C4-BE58EDAB867B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4534A-FD4E-4568-8911-F5CAFC740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ECF23-1660-497B-BE33-16879718A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62625"/>
      </p:ext>
    </p:extLst>
  </p:cSld>
  <p:clrMapOvr>
    <a:masterClrMapping/>
  </p:clrMapOvr>
  <p:transition spd="slow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57FC-1428-4064-9FB4-14A2ACA0ECE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764-DF0D-4424-A168-C5CC1E1B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5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57FC-1428-4064-9FB4-14A2ACA0ECE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764-DF0D-4424-A168-C5CC1E1B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27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57FC-1428-4064-9FB4-14A2ACA0ECE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764-DF0D-4424-A168-C5CC1E1B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48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57FC-1428-4064-9FB4-14A2ACA0ECE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764-DF0D-4424-A168-C5CC1E1B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45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57FC-1428-4064-9FB4-14A2ACA0ECE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764-DF0D-4424-A168-C5CC1E1B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99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57FC-1428-4064-9FB4-14A2ACA0ECE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764-DF0D-4424-A168-C5CC1E1B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17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57FC-1428-4064-9FB4-14A2ACA0ECE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764-DF0D-4424-A168-C5CC1E1B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4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2800"/>
            </a:lvl1pPr>
            <a:lvl2pPr marL="742950" indent="-285750">
              <a:spcBef>
                <a:spcPts val="0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2400" baseline="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57FC-1428-4064-9FB4-14A2ACA0ECE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764-DF0D-4424-A168-C5CC1E1B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06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57FC-1428-4064-9FB4-14A2ACA0ECE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764-DF0D-4424-A168-C5CC1E1B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23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57FC-1428-4064-9FB4-14A2ACA0ECE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764-DF0D-4424-A168-C5CC1E1B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6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57FC-1428-4064-9FB4-14A2ACA0ECE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8764-DF0D-4424-A168-C5CC1E1B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defRPr lang="en-US" sz="2400" kern="1200" baseline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q"/>
            </a:pPr>
            <a:r>
              <a:rPr lang="en-US" dirty="0"/>
              <a:t>Click to edit Master text styles</a:t>
            </a:r>
          </a:p>
          <a:p>
            <a:pPr marL="742950" lvl="1" indent="-2857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defRPr lang="en-US" sz="2400" kern="1200" baseline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q"/>
            </a:pPr>
            <a:r>
              <a:rPr lang="en-US" dirty="0"/>
              <a:t>Click to edit Master text styles</a:t>
            </a:r>
          </a:p>
          <a:p>
            <a:pPr marL="742950" lvl="1" indent="-2857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Courier New" pitchFamily="49" charset="0"/>
              <a:buChar char="o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5948-F9FC-4DA9-9713-2FF10A5E92D2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F365E-251B-42B8-97C9-16ED4D17C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E9F8E-93FD-42F6-829E-E9A088CE8BBA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96D65-0098-4B74-BD5A-CE32E18D0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6C95-85C1-4BF2-836D-B1C5F8D125CB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4063-9C9F-486A-8B17-A2D391EB2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1F-AA7C-475B-BD43-DD4B32FDAAA5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DC83-F584-4DAB-A166-BE46B85F6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196D-C2F1-4E78-9C8A-407E2768554D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7A0E-A000-41D6-A422-55EAA2412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9CBA1-0D26-4D64-AB64-5926053D82F2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8CF7B-6DE0-47AB-8CDB-2BB42CF61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3E837BA-56F9-4845-A6CB-4BE35124B261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54D4F1F-1775-478C-819E-8971362F8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>
            <a:off x="0" y="6324600"/>
            <a:ext cx="9144000" cy="53340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 rot="10800000">
            <a:off x="0" y="0"/>
            <a:ext cx="9144000" cy="22860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443663"/>
            <a:ext cx="1524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dirty="0">
                <a:latin typeface="Calibri" pitchFamily="34" charset="0"/>
              </a:rPr>
              <a:t>Module 1 - </a:t>
            </a:r>
            <a:fld id="{FEEADDDF-A2D8-483D-8B09-03D8620F9673}" type="slidenum">
              <a:rPr lang="en-US" sz="1600">
                <a:latin typeface="Calibri" pitchFamily="34" charset="0"/>
              </a:rPr>
              <a:pPr algn="r">
                <a:defRPr/>
              </a:pPr>
              <a:t>‹#›</a:t>
            </a:fld>
            <a:endParaRPr lang="en-US" sz="1600" dirty="0">
              <a:latin typeface="Calibri" pitchFamily="34" charset="0"/>
            </a:endParaRPr>
          </a:p>
        </p:txBody>
      </p:sp>
      <p:pic>
        <p:nvPicPr>
          <p:cNvPr id="1035" name="Picture 2" descr="S:\Images\Graphics\Logos\FHWA\GIF Transparent\horizintal_white_1500.gif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8" y="6384925"/>
            <a:ext cx="4873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" descr="S:\Images\Graphics\Logos\FHWA\GIF Transparent\horizintal_white_1500.gif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063"/>
          <a:stretch>
            <a:fillRect/>
          </a:stretch>
        </p:blipFill>
        <p:spPr bwMode="auto">
          <a:xfrm>
            <a:off x="546100" y="6319838"/>
            <a:ext cx="2514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13716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400" b="0">
              <a:latin typeface="Times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SzPct val="110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3000"/>
        <a:buFont typeface="Courier New" panose="02070309020205020404" pitchFamily="49" charset="0"/>
        <a:buChar char="o"/>
        <a:defRPr sz="28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57FC-1428-4064-9FB4-14A2ACA0ECE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B8764-DF0D-4424-A168-C5CC1E1B5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9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wa.dot.gov/Pavement/concrete/mclfly.cf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DA645-11B5-4460-B632-932D539DA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83" y="451004"/>
            <a:ext cx="8570282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/>
              <a:t>FHWA Mobile Concrete</a:t>
            </a:r>
            <a:br>
              <a:rPr lang="en-US" altLang="en-US" sz="3600" b="1" dirty="0"/>
            </a:br>
            <a:r>
              <a:rPr lang="en-US" altLang="en-US" sz="3600" b="1" dirty="0"/>
              <a:t>Technology Center</a:t>
            </a:r>
            <a:br>
              <a:rPr lang="en-US" altLang="en-US" sz="3600" b="1" dirty="0"/>
            </a:br>
            <a:r>
              <a:rPr lang="en-US" altLang="en-US" sz="3600" b="1" dirty="0"/>
              <a:t> (MCTC)</a:t>
            </a:r>
            <a:endParaRPr lang="en-US" sz="3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0E216-4BB8-4DA0-B4DC-1E34B906BE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5328671-EE44-4834-BCA8-D6E0A2A5A9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923710-EE3A-4262-9F5E-5562D8E55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708193"/>
            <a:ext cx="8456465" cy="673465"/>
          </a:xfrm>
        </p:spPr>
        <p:txBody>
          <a:bodyPr>
            <a:normAutofit fontScale="97500"/>
          </a:bodyPr>
          <a:lstStyle/>
          <a:p>
            <a:pPr marL="0" indent="0" algn="ctr" eaLnBrk="1" hangingPunct="1">
              <a:spcAft>
                <a:spcPts val="600"/>
              </a:spcAft>
              <a:buNone/>
            </a:pPr>
            <a:r>
              <a:rPr lang="en-US" altLang="en-US" sz="3200" i="1" dirty="0"/>
              <a:t>Taking Technology Transfer to the Next Level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276C8-EC3F-45BB-927B-49C81BE98E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901" b="35027"/>
          <a:stretch>
            <a:fillRect/>
          </a:stretch>
        </p:blipFill>
        <p:spPr bwMode="auto">
          <a:xfrm>
            <a:off x="508322" y="2428769"/>
            <a:ext cx="8088004" cy="206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5CB5D19-CB00-4BF0-9B47-156E50215FBB}"/>
              </a:ext>
            </a:extLst>
          </p:cNvPr>
          <p:cNvSpPr txBox="1">
            <a:spLocks/>
          </p:cNvSpPr>
          <p:nvPr/>
        </p:nvSpPr>
        <p:spPr>
          <a:xfrm>
            <a:off x="1600200" y="5490802"/>
            <a:ext cx="6400800" cy="127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dirty="0"/>
              <a:t>Jim Grove, P.E.</a:t>
            </a:r>
          </a:p>
          <a:p>
            <a:pPr marL="0" indent="0" algn="ctr">
              <a:buNone/>
            </a:pPr>
            <a:r>
              <a:rPr lang="en-US" altLang="en-US" sz="2000" dirty="0">
                <a:solidFill>
                  <a:srgbClr val="292929"/>
                </a:solidFill>
              </a:rPr>
              <a:t>ATI Inc / Consultant to FHWA</a:t>
            </a:r>
            <a:endParaRPr lang="en-US" sz="200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9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13308-7FFE-4A4E-A7C8-B31CADC8E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Pagers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C3BB8-F90C-4040-ADE8-78C5341E3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077200" cy="5410200"/>
          </a:xfrm>
        </p:spPr>
        <p:txBody>
          <a:bodyPr/>
          <a:lstStyle/>
          <a:p>
            <a:r>
              <a:rPr lang="en-US" dirty="0"/>
              <a:t>New effort to use MCT data</a:t>
            </a:r>
          </a:p>
          <a:p>
            <a:r>
              <a:rPr lang="en-US" dirty="0"/>
              <a:t>Narrowly focused</a:t>
            </a:r>
          </a:p>
          <a:p>
            <a:r>
              <a:rPr lang="en-US" dirty="0"/>
              <a:t>Meant to stir interest and point reader to resources</a:t>
            </a:r>
          </a:p>
          <a:p>
            <a:pPr lvl="1"/>
            <a:r>
              <a:rPr lang="en-US" dirty="0"/>
              <a:t>1st : Cement Content  </a:t>
            </a:r>
          </a:p>
          <a:p>
            <a:pPr lvl="1"/>
            <a:r>
              <a:rPr lang="en-US" dirty="0"/>
              <a:t>2nd: Optimized Mix Design</a:t>
            </a:r>
          </a:p>
          <a:p>
            <a:pPr lvl="1"/>
            <a:r>
              <a:rPr lang="en-US" dirty="0"/>
              <a:t>3rd : Cores vs. Cylinders</a:t>
            </a:r>
          </a:p>
          <a:p>
            <a:pPr lvl="1"/>
            <a:r>
              <a:rPr lang="en-US" dirty="0"/>
              <a:t>4th : NDT Thickness Measurement</a:t>
            </a:r>
          </a:p>
          <a:p>
            <a:pPr lvl="1"/>
            <a:r>
              <a:rPr lang="en-US" dirty="0"/>
              <a:t>5th:  Surface Resistivity</a:t>
            </a:r>
          </a:p>
          <a:p>
            <a:pPr lvl="1"/>
            <a:r>
              <a:rPr lang="en-US" dirty="0"/>
              <a:t>6th: Texture of Concrete Pavements</a:t>
            </a:r>
          </a:p>
          <a:p>
            <a:pPr lvl="1"/>
            <a:r>
              <a:rPr lang="en-US" dirty="0"/>
              <a:t>7th: Maturity </a:t>
            </a:r>
          </a:p>
          <a:p>
            <a:pPr lvl="1"/>
            <a:r>
              <a:rPr lang="en-US" dirty="0"/>
              <a:t>8th: Curing</a:t>
            </a:r>
          </a:p>
          <a:p>
            <a:pPr lvl="1"/>
            <a:r>
              <a:rPr lang="en-US" dirty="0"/>
              <a:t>9th: SCMs</a:t>
            </a:r>
          </a:p>
          <a:p>
            <a:pPr lvl="1"/>
            <a:r>
              <a:rPr lang="en-US" dirty="0"/>
              <a:t>10th: Calorimetry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EDCA74-A5E3-4A09-93BD-1F49D86B720D}"/>
              </a:ext>
            </a:extLst>
          </p:cNvPr>
          <p:cNvGrpSpPr/>
          <p:nvPr/>
        </p:nvGrpSpPr>
        <p:grpSpPr>
          <a:xfrm>
            <a:off x="7010400" y="2590800"/>
            <a:ext cx="1520067" cy="3426030"/>
            <a:chOff x="6176133" y="457200"/>
            <a:chExt cx="3958467" cy="65502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7AFE84-1FCA-4409-A078-51A652B60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8400" y="457200"/>
              <a:ext cx="3886200" cy="5029200"/>
            </a:xfrm>
            <a:prstGeom prst="rect">
              <a:avLst/>
            </a:prstGeom>
            <a:scene3d>
              <a:camera prst="orthographicFront">
                <a:rot lat="0" lon="0" rev="20700000"/>
              </a:camera>
              <a:lightRig rig="threePt" dir="t"/>
            </a:scene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DFF6B1-F193-49DB-A21D-44608F0A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6133" y="1217715"/>
              <a:ext cx="3886200" cy="5029200"/>
            </a:xfrm>
            <a:prstGeom prst="rect">
              <a:avLst/>
            </a:prstGeom>
            <a:scene3d>
              <a:camera prst="orthographicFront">
                <a:rot lat="0" lon="0" rev="21120000"/>
              </a:camera>
              <a:lightRig rig="threePt" dir="t"/>
            </a:scene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84D611-39D0-4DFF-A71C-E1833471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8399" y="1978230"/>
              <a:ext cx="3886201" cy="502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7111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5" name="Group 249"/>
          <p:cNvGrpSpPr>
            <a:grpSpLocks/>
          </p:cNvGrpSpPr>
          <p:nvPr/>
        </p:nvGrpSpPr>
        <p:grpSpPr bwMode="auto">
          <a:xfrm>
            <a:off x="762000" y="1524000"/>
            <a:ext cx="7499360" cy="4660900"/>
            <a:chOff x="96" y="1200"/>
            <a:chExt cx="4724" cy="2936"/>
          </a:xfrm>
        </p:grpSpPr>
        <p:grpSp>
          <p:nvGrpSpPr>
            <p:cNvPr id="4329" name="Group 233"/>
            <p:cNvGrpSpPr>
              <a:grpSpLocks/>
            </p:cNvGrpSpPr>
            <p:nvPr/>
          </p:nvGrpSpPr>
          <p:grpSpPr bwMode="auto">
            <a:xfrm>
              <a:off x="96" y="1200"/>
              <a:ext cx="4724" cy="2785"/>
              <a:chOff x="50" y="1104"/>
              <a:chExt cx="4724" cy="2785"/>
            </a:xfrm>
          </p:grpSpPr>
          <p:sp>
            <p:nvSpPr>
              <p:cNvPr id="4216" name="Freeform 120"/>
              <p:cNvSpPr>
                <a:spLocks/>
              </p:cNvSpPr>
              <p:nvPr/>
            </p:nvSpPr>
            <p:spPr bwMode="auto">
              <a:xfrm>
                <a:off x="268" y="1152"/>
                <a:ext cx="576" cy="409"/>
              </a:xfrm>
              <a:custGeom>
                <a:avLst/>
                <a:gdLst>
                  <a:gd name="T0" fmla="*/ 27 w 730"/>
                  <a:gd name="T1" fmla="*/ 112 h 517"/>
                  <a:gd name="T2" fmla="*/ 17 w 730"/>
                  <a:gd name="T3" fmla="*/ 254 h 517"/>
                  <a:gd name="T4" fmla="*/ 35 w 730"/>
                  <a:gd name="T5" fmla="*/ 254 h 517"/>
                  <a:gd name="T6" fmla="*/ 25 w 730"/>
                  <a:gd name="T7" fmla="*/ 285 h 517"/>
                  <a:gd name="T8" fmla="*/ 12 w 730"/>
                  <a:gd name="T9" fmla="*/ 266 h 517"/>
                  <a:gd name="T10" fmla="*/ 0 w 730"/>
                  <a:gd name="T11" fmla="*/ 304 h 517"/>
                  <a:gd name="T12" fmla="*/ 52 w 730"/>
                  <a:gd name="T13" fmla="*/ 332 h 517"/>
                  <a:gd name="T14" fmla="*/ 54 w 730"/>
                  <a:gd name="T15" fmla="*/ 345 h 517"/>
                  <a:gd name="T16" fmla="*/ 67 w 730"/>
                  <a:gd name="T17" fmla="*/ 347 h 517"/>
                  <a:gd name="T18" fmla="*/ 133 w 730"/>
                  <a:gd name="T19" fmla="*/ 452 h 517"/>
                  <a:gd name="T20" fmla="*/ 208 w 730"/>
                  <a:gd name="T21" fmla="*/ 448 h 517"/>
                  <a:gd name="T22" fmla="*/ 263 w 730"/>
                  <a:gd name="T23" fmla="*/ 473 h 517"/>
                  <a:gd name="T24" fmla="*/ 289 w 730"/>
                  <a:gd name="T25" fmla="*/ 469 h 517"/>
                  <a:gd name="T26" fmla="*/ 457 w 730"/>
                  <a:gd name="T27" fmla="*/ 473 h 517"/>
                  <a:gd name="T28" fmla="*/ 647 w 730"/>
                  <a:gd name="T29" fmla="*/ 517 h 517"/>
                  <a:gd name="T30" fmla="*/ 651 w 730"/>
                  <a:gd name="T31" fmla="*/ 459 h 517"/>
                  <a:gd name="T32" fmla="*/ 730 w 730"/>
                  <a:gd name="T33" fmla="*/ 127 h 517"/>
                  <a:gd name="T34" fmla="*/ 225 w 730"/>
                  <a:gd name="T35" fmla="*/ 0 h 517"/>
                  <a:gd name="T36" fmla="*/ 228 w 730"/>
                  <a:gd name="T37" fmla="*/ 96 h 517"/>
                  <a:gd name="T38" fmla="*/ 204 w 730"/>
                  <a:gd name="T39" fmla="*/ 176 h 517"/>
                  <a:gd name="T40" fmla="*/ 200 w 730"/>
                  <a:gd name="T41" fmla="*/ 218 h 517"/>
                  <a:gd name="T42" fmla="*/ 147 w 730"/>
                  <a:gd name="T43" fmla="*/ 231 h 517"/>
                  <a:gd name="T44" fmla="*/ 143 w 730"/>
                  <a:gd name="T45" fmla="*/ 212 h 517"/>
                  <a:gd name="T46" fmla="*/ 187 w 730"/>
                  <a:gd name="T47" fmla="*/ 186 h 517"/>
                  <a:gd name="T48" fmla="*/ 183 w 730"/>
                  <a:gd name="T49" fmla="*/ 163 h 517"/>
                  <a:gd name="T50" fmla="*/ 143 w 730"/>
                  <a:gd name="T51" fmla="*/ 169 h 517"/>
                  <a:gd name="T52" fmla="*/ 173 w 730"/>
                  <a:gd name="T53" fmla="*/ 144 h 517"/>
                  <a:gd name="T54" fmla="*/ 194 w 730"/>
                  <a:gd name="T55" fmla="*/ 127 h 517"/>
                  <a:gd name="T56" fmla="*/ 31 w 730"/>
                  <a:gd name="T57" fmla="*/ 24 h 517"/>
                  <a:gd name="T58" fmla="*/ 17 w 730"/>
                  <a:gd name="T59" fmla="*/ 53 h 517"/>
                  <a:gd name="T60" fmla="*/ 27 w 730"/>
                  <a:gd name="T61" fmla="*/ 112 h 517"/>
                  <a:gd name="T62" fmla="*/ 27 w 730"/>
                  <a:gd name="T63" fmla="*/ 11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0" h="517">
                    <a:moveTo>
                      <a:pt x="27" y="112"/>
                    </a:moveTo>
                    <a:lnTo>
                      <a:pt x="17" y="254"/>
                    </a:lnTo>
                    <a:lnTo>
                      <a:pt x="35" y="254"/>
                    </a:lnTo>
                    <a:lnTo>
                      <a:pt x="25" y="285"/>
                    </a:lnTo>
                    <a:lnTo>
                      <a:pt x="12" y="266"/>
                    </a:lnTo>
                    <a:lnTo>
                      <a:pt x="0" y="304"/>
                    </a:lnTo>
                    <a:lnTo>
                      <a:pt x="52" y="332"/>
                    </a:lnTo>
                    <a:lnTo>
                      <a:pt x="54" y="345"/>
                    </a:lnTo>
                    <a:lnTo>
                      <a:pt x="67" y="347"/>
                    </a:lnTo>
                    <a:lnTo>
                      <a:pt x="133" y="452"/>
                    </a:lnTo>
                    <a:lnTo>
                      <a:pt x="208" y="448"/>
                    </a:lnTo>
                    <a:lnTo>
                      <a:pt x="263" y="473"/>
                    </a:lnTo>
                    <a:lnTo>
                      <a:pt x="289" y="469"/>
                    </a:lnTo>
                    <a:lnTo>
                      <a:pt x="457" y="473"/>
                    </a:lnTo>
                    <a:lnTo>
                      <a:pt x="647" y="517"/>
                    </a:lnTo>
                    <a:lnTo>
                      <a:pt x="651" y="459"/>
                    </a:lnTo>
                    <a:lnTo>
                      <a:pt x="730" y="127"/>
                    </a:lnTo>
                    <a:lnTo>
                      <a:pt x="225" y="0"/>
                    </a:lnTo>
                    <a:lnTo>
                      <a:pt x="228" y="96"/>
                    </a:lnTo>
                    <a:lnTo>
                      <a:pt x="204" y="176"/>
                    </a:lnTo>
                    <a:lnTo>
                      <a:pt x="200" y="218"/>
                    </a:lnTo>
                    <a:lnTo>
                      <a:pt x="147" y="231"/>
                    </a:lnTo>
                    <a:lnTo>
                      <a:pt x="143" y="212"/>
                    </a:lnTo>
                    <a:lnTo>
                      <a:pt x="187" y="186"/>
                    </a:lnTo>
                    <a:lnTo>
                      <a:pt x="183" y="163"/>
                    </a:lnTo>
                    <a:lnTo>
                      <a:pt x="143" y="169"/>
                    </a:lnTo>
                    <a:lnTo>
                      <a:pt x="173" y="144"/>
                    </a:lnTo>
                    <a:lnTo>
                      <a:pt x="194" y="127"/>
                    </a:lnTo>
                    <a:lnTo>
                      <a:pt x="31" y="24"/>
                    </a:lnTo>
                    <a:lnTo>
                      <a:pt x="17" y="53"/>
                    </a:lnTo>
                    <a:lnTo>
                      <a:pt x="27" y="112"/>
                    </a:lnTo>
                    <a:lnTo>
                      <a:pt x="27" y="112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17" name="Freeform 121"/>
              <p:cNvSpPr>
                <a:spLocks/>
              </p:cNvSpPr>
              <p:nvPr/>
            </p:nvSpPr>
            <p:spPr bwMode="auto">
              <a:xfrm>
                <a:off x="403" y="1176"/>
                <a:ext cx="27" cy="30"/>
              </a:xfrm>
              <a:custGeom>
                <a:avLst/>
                <a:gdLst>
                  <a:gd name="T0" fmla="*/ 0 w 35"/>
                  <a:gd name="T1" fmla="*/ 17 h 38"/>
                  <a:gd name="T2" fmla="*/ 27 w 35"/>
                  <a:gd name="T3" fmla="*/ 0 h 38"/>
                  <a:gd name="T4" fmla="*/ 35 w 35"/>
                  <a:gd name="T5" fmla="*/ 17 h 38"/>
                  <a:gd name="T6" fmla="*/ 29 w 35"/>
                  <a:gd name="T7" fmla="*/ 38 h 38"/>
                  <a:gd name="T8" fmla="*/ 0 w 35"/>
                  <a:gd name="T9" fmla="*/ 17 h 38"/>
                  <a:gd name="T10" fmla="*/ 0 w 35"/>
                  <a:gd name="T11" fmla="*/ 17 h 38"/>
                  <a:gd name="T12" fmla="*/ 0 w 35"/>
                  <a:gd name="T13" fmla="*/ 1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8">
                    <a:moveTo>
                      <a:pt x="0" y="17"/>
                    </a:moveTo>
                    <a:lnTo>
                      <a:pt x="27" y="0"/>
                    </a:lnTo>
                    <a:lnTo>
                      <a:pt x="35" y="17"/>
                    </a:lnTo>
                    <a:lnTo>
                      <a:pt x="29" y="38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18" name="Freeform 122"/>
              <p:cNvSpPr>
                <a:spLocks/>
              </p:cNvSpPr>
              <p:nvPr/>
            </p:nvSpPr>
            <p:spPr bwMode="auto">
              <a:xfrm>
                <a:off x="801" y="2021"/>
                <a:ext cx="488" cy="593"/>
              </a:xfrm>
              <a:custGeom>
                <a:avLst/>
                <a:gdLst>
                  <a:gd name="T0" fmla="*/ 133 w 618"/>
                  <a:gd name="T1" fmla="*/ 0 h 753"/>
                  <a:gd name="T2" fmla="*/ 434 w 618"/>
                  <a:gd name="T3" fmla="*/ 55 h 753"/>
                  <a:gd name="T4" fmla="*/ 411 w 618"/>
                  <a:gd name="T5" fmla="*/ 186 h 753"/>
                  <a:gd name="T6" fmla="*/ 618 w 618"/>
                  <a:gd name="T7" fmla="*/ 219 h 753"/>
                  <a:gd name="T8" fmla="*/ 538 w 618"/>
                  <a:gd name="T9" fmla="*/ 753 h 753"/>
                  <a:gd name="T10" fmla="*/ 0 w 618"/>
                  <a:gd name="T11" fmla="*/ 663 h 753"/>
                  <a:gd name="T12" fmla="*/ 133 w 618"/>
                  <a:gd name="T13" fmla="*/ 0 h 753"/>
                  <a:gd name="T14" fmla="*/ 133 w 618"/>
                  <a:gd name="T15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8" h="753">
                    <a:moveTo>
                      <a:pt x="133" y="0"/>
                    </a:moveTo>
                    <a:lnTo>
                      <a:pt x="434" y="55"/>
                    </a:lnTo>
                    <a:lnTo>
                      <a:pt x="411" y="186"/>
                    </a:lnTo>
                    <a:lnTo>
                      <a:pt x="618" y="219"/>
                    </a:lnTo>
                    <a:lnTo>
                      <a:pt x="538" y="753"/>
                    </a:lnTo>
                    <a:lnTo>
                      <a:pt x="0" y="663"/>
                    </a:lnTo>
                    <a:lnTo>
                      <a:pt x="133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19" name="Freeform 123"/>
              <p:cNvSpPr>
                <a:spLocks/>
              </p:cNvSpPr>
              <p:nvPr/>
            </p:nvSpPr>
            <p:spPr bwMode="auto">
              <a:xfrm>
                <a:off x="116" y="1402"/>
                <a:ext cx="689" cy="568"/>
              </a:xfrm>
              <a:custGeom>
                <a:avLst/>
                <a:gdLst>
                  <a:gd name="T0" fmla="*/ 0 w 871"/>
                  <a:gd name="T1" fmla="*/ 538 h 720"/>
                  <a:gd name="T2" fmla="*/ 38 w 871"/>
                  <a:gd name="T3" fmla="*/ 355 h 720"/>
                  <a:gd name="T4" fmla="*/ 82 w 871"/>
                  <a:gd name="T5" fmla="*/ 302 h 720"/>
                  <a:gd name="T6" fmla="*/ 188 w 871"/>
                  <a:gd name="T7" fmla="*/ 0 h 720"/>
                  <a:gd name="T8" fmla="*/ 244 w 871"/>
                  <a:gd name="T9" fmla="*/ 15 h 720"/>
                  <a:gd name="T10" fmla="*/ 246 w 871"/>
                  <a:gd name="T11" fmla="*/ 29 h 720"/>
                  <a:gd name="T12" fmla="*/ 259 w 871"/>
                  <a:gd name="T13" fmla="*/ 30 h 720"/>
                  <a:gd name="T14" fmla="*/ 325 w 871"/>
                  <a:gd name="T15" fmla="*/ 135 h 720"/>
                  <a:gd name="T16" fmla="*/ 400 w 871"/>
                  <a:gd name="T17" fmla="*/ 131 h 720"/>
                  <a:gd name="T18" fmla="*/ 455 w 871"/>
                  <a:gd name="T19" fmla="*/ 156 h 720"/>
                  <a:gd name="T20" fmla="*/ 481 w 871"/>
                  <a:gd name="T21" fmla="*/ 152 h 720"/>
                  <a:gd name="T22" fmla="*/ 649 w 871"/>
                  <a:gd name="T23" fmla="*/ 156 h 720"/>
                  <a:gd name="T24" fmla="*/ 839 w 871"/>
                  <a:gd name="T25" fmla="*/ 200 h 720"/>
                  <a:gd name="T26" fmla="*/ 848 w 871"/>
                  <a:gd name="T27" fmla="*/ 222 h 720"/>
                  <a:gd name="T28" fmla="*/ 871 w 871"/>
                  <a:gd name="T29" fmla="*/ 255 h 720"/>
                  <a:gd name="T30" fmla="*/ 806 w 871"/>
                  <a:gd name="T31" fmla="*/ 354 h 720"/>
                  <a:gd name="T32" fmla="*/ 765 w 871"/>
                  <a:gd name="T33" fmla="*/ 390 h 720"/>
                  <a:gd name="T34" fmla="*/ 759 w 871"/>
                  <a:gd name="T35" fmla="*/ 416 h 720"/>
                  <a:gd name="T36" fmla="*/ 784 w 871"/>
                  <a:gd name="T37" fmla="*/ 443 h 720"/>
                  <a:gd name="T38" fmla="*/ 757 w 871"/>
                  <a:gd name="T39" fmla="*/ 504 h 720"/>
                  <a:gd name="T40" fmla="*/ 704 w 871"/>
                  <a:gd name="T41" fmla="*/ 720 h 720"/>
                  <a:gd name="T42" fmla="*/ 409 w 871"/>
                  <a:gd name="T43" fmla="*/ 650 h 720"/>
                  <a:gd name="T44" fmla="*/ 0 w 871"/>
                  <a:gd name="T45" fmla="*/ 538 h 720"/>
                  <a:gd name="T46" fmla="*/ 0 w 871"/>
                  <a:gd name="T47" fmla="*/ 538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71" h="720">
                    <a:moveTo>
                      <a:pt x="0" y="538"/>
                    </a:moveTo>
                    <a:lnTo>
                      <a:pt x="38" y="355"/>
                    </a:lnTo>
                    <a:lnTo>
                      <a:pt x="82" y="302"/>
                    </a:lnTo>
                    <a:lnTo>
                      <a:pt x="188" y="0"/>
                    </a:lnTo>
                    <a:lnTo>
                      <a:pt x="244" y="15"/>
                    </a:lnTo>
                    <a:lnTo>
                      <a:pt x="246" y="29"/>
                    </a:lnTo>
                    <a:lnTo>
                      <a:pt x="259" y="30"/>
                    </a:lnTo>
                    <a:lnTo>
                      <a:pt x="325" y="135"/>
                    </a:lnTo>
                    <a:lnTo>
                      <a:pt x="400" y="131"/>
                    </a:lnTo>
                    <a:lnTo>
                      <a:pt x="455" y="156"/>
                    </a:lnTo>
                    <a:lnTo>
                      <a:pt x="481" y="152"/>
                    </a:lnTo>
                    <a:lnTo>
                      <a:pt x="649" y="156"/>
                    </a:lnTo>
                    <a:lnTo>
                      <a:pt x="839" y="200"/>
                    </a:lnTo>
                    <a:lnTo>
                      <a:pt x="848" y="222"/>
                    </a:lnTo>
                    <a:lnTo>
                      <a:pt x="871" y="255"/>
                    </a:lnTo>
                    <a:lnTo>
                      <a:pt x="806" y="354"/>
                    </a:lnTo>
                    <a:lnTo>
                      <a:pt x="765" y="390"/>
                    </a:lnTo>
                    <a:lnTo>
                      <a:pt x="759" y="416"/>
                    </a:lnTo>
                    <a:lnTo>
                      <a:pt x="784" y="443"/>
                    </a:lnTo>
                    <a:lnTo>
                      <a:pt x="757" y="504"/>
                    </a:lnTo>
                    <a:lnTo>
                      <a:pt x="704" y="720"/>
                    </a:lnTo>
                    <a:lnTo>
                      <a:pt x="409" y="650"/>
                    </a:lnTo>
                    <a:lnTo>
                      <a:pt x="0" y="538"/>
                    </a:lnTo>
                    <a:lnTo>
                      <a:pt x="0" y="538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20" name="Freeform 124"/>
              <p:cNvSpPr>
                <a:spLocks/>
              </p:cNvSpPr>
              <p:nvPr/>
            </p:nvSpPr>
            <p:spPr bwMode="auto">
              <a:xfrm>
                <a:off x="50" y="1826"/>
                <a:ext cx="685" cy="1139"/>
              </a:xfrm>
              <a:custGeom>
                <a:avLst/>
                <a:gdLst>
                  <a:gd name="T0" fmla="*/ 30 w 867"/>
                  <a:gd name="T1" fmla="*/ 293 h 1443"/>
                  <a:gd name="T2" fmla="*/ 5 w 867"/>
                  <a:gd name="T3" fmla="*/ 405 h 1443"/>
                  <a:gd name="T4" fmla="*/ 89 w 867"/>
                  <a:gd name="T5" fmla="*/ 585 h 1443"/>
                  <a:gd name="T6" fmla="*/ 104 w 867"/>
                  <a:gd name="T7" fmla="*/ 574 h 1443"/>
                  <a:gd name="T8" fmla="*/ 129 w 867"/>
                  <a:gd name="T9" fmla="*/ 650 h 1443"/>
                  <a:gd name="T10" fmla="*/ 89 w 867"/>
                  <a:gd name="T11" fmla="*/ 597 h 1443"/>
                  <a:gd name="T12" fmla="*/ 79 w 867"/>
                  <a:gd name="T13" fmla="*/ 680 h 1443"/>
                  <a:gd name="T14" fmla="*/ 125 w 867"/>
                  <a:gd name="T15" fmla="*/ 732 h 1443"/>
                  <a:gd name="T16" fmla="*/ 95 w 867"/>
                  <a:gd name="T17" fmla="*/ 802 h 1443"/>
                  <a:gd name="T18" fmla="*/ 186 w 867"/>
                  <a:gd name="T19" fmla="*/ 994 h 1443"/>
                  <a:gd name="T20" fmla="*/ 165 w 867"/>
                  <a:gd name="T21" fmla="*/ 1064 h 1443"/>
                  <a:gd name="T22" fmla="*/ 285 w 867"/>
                  <a:gd name="T23" fmla="*/ 1119 h 1443"/>
                  <a:gd name="T24" fmla="*/ 329 w 867"/>
                  <a:gd name="T25" fmla="*/ 1176 h 1443"/>
                  <a:gd name="T26" fmla="*/ 378 w 867"/>
                  <a:gd name="T27" fmla="*/ 1195 h 1443"/>
                  <a:gd name="T28" fmla="*/ 380 w 867"/>
                  <a:gd name="T29" fmla="*/ 1230 h 1443"/>
                  <a:gd name="T30" fmla="*/ 412 w 867"/>
                  <a:gd name="T31" fmla="*/ 1237 h 1443"/>
                  <a:gd name="T32" fmla="*/ 483 w 867"/>
                  <a:gd name="T33" fmla="*/ 1348 h 1443"/>
                  <a:gd name="T34" fmla="*/ 483 w 867"/>
                  <a:gd name="T35" fmla="*/ 1425 h 1443"/>
                  <a:gd name="T36" fmla="*/ 791 w 867"/>
                  <a:gd name="T37" fmla="*/ 1443 h 1443"/>
                  <a:gd name="T38" fmla="*/ 772 w 867"/>
                  <a:gd name="T39" fmla="*/ 1410 h 1443"/>
                  <a:gd name="T40" fmla="*/ 781 w 867"/>
                  <a:gd name="T41" fmla="*/ 1365 h 1443"/>
                  <a:gd name="T42" fmla="*/ 830 w 867"/>
                  <a:gd name="T43" fmla="*/ 1285 h 1443"/>
                  <a:gd name="T44" fmla="*/ 867 w 867"/>
                  <a:gd name="T45" fmla="*/ 1264 h 1443"/>
                  <a:gd name="T46" fmla="*/ 846 w 867"/>
                  <a:gd name="T47" fmla="*/ 1235 h 1443"/>
                  <a:gd name="T48" fmla="*/ 830 w 867"/>
                  <a:gd name="T49" fmla="*/ 1157 h 1443"/>
                  <a:gd name="T50" fmla="*/ 389 w 867"/>
                  <a:gd name="T51" fmla="*/ 496 h 1443"/>
                  <a:gd name="T52" fmla="*/ 492 w 867"/>
                  <a:gd name="T53" fmla="*/ 112 h 1443"/>
                  <a:gd name="T54" fmla="*/ 83 w 867"/>
                  <a:gd name="T55" fmla="*/ 0 h 1443"/>
                  <a:gd name="T56" fmla="*/ 72 w 867"/>
                  <a:gd name="T57" fmla="*/ 23 h 1443"/>
                  <a:gd name="T58" fmla="*/ 0 w 867"/>
                  <a:gd name="T59" fmla="*/ 192 h 1443"/>
                  <a:gd name="T60" fmla="*/ 30 w 867"/>
                  <a:gd name="T61" fmla="*/ 293 h 1443"/>
                  <a:gd name="T62" fmla="*/ 30 w 867"/>
                  <a:gd name="T63" fmla="*/ 293 h 1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7" h="1443">
                    <a:moveTo>
                      <a:pt x="30" y="293"/>
                    </a:moveTo>
                    <a:lnTo>
                      <a:pt x="5" y="405"/>
                    </a:lnTo>
                    <a:lnTo>
                      <a:pt x="89" y="585"/>
                    </a:lnTo>
                    <a:lnTo>
                      <a:pt x="104" y="574"/>
                    </a:lnTo>
                    <a:lnTo>
                      <a:pt x="129" y="650"/>
                    </a:lnTo>
                    <a:lnTo>
                      <a:pt x="89" y="597"/>
                    </a:lnTo>
                    <a:lnTo>
                      <a:pt x="79" y="680"/>
                    </a:lnTo>
                    <a:lnTo>
                      <a:pt x="125" y="732"/>
                    </a:lnTo>
                    <a:lnTo>
                      <a:pt x="95" y="802"/>
                    </a:lnTo>
                    <a:lnTo>
                      <a:pt x="186" y="994"/>
                    </a:lnTo>
                    <a:lnTo>
                      <a:pt x="165" y="1064"/>
                    </a:lnTo>
                    <a:lnTo>
                      <a:pt x="285" y="1119"/>
                    </a:lnTo>
                    <a:lnTo>
                      <a:pt x="329" y="1176"/>
                    </a:lnTo>
                    <a:lnTo>
                      <a:pt x="378" y="1195"/>
                    </a:lnTo>
                    <a:lnTo>
                      <a:pt x="380" y="1230"/>
                    </a:lnTo>
                    <a:lnTo>
                      <a:pt x="412" y="1237"/>
                    </a:lnTo>
                    <a:lnTo>
                      <a:pt x="483" y="1348"/>
                    </a:lnTo>
                    <a:lnTo>
                      <a:pt x="483" y="1425"/>
                    </a:lnTo>
                    <a:lnTo>
                      <a:pt x="791" y="1443"/>
                    </a:lnTo>
                    <a:lnTo>
                      <a:pt x="772" y="1410"/>
                    </a:lnTo>
                    <a:lnTo>
                      <a:pt x="781" y="1365"/>
                    </a:lnTo>
                    <a:lnTo>
                      <a:pt x="830" y="1285"/>
                    </a:lnTo>
                    <a:lnTo>
                      <a:pt x="867" y="1264"/>
                    </a:lnTo>
                    <a:lnTo>
                      <a:pt x="846" y="1235"/>
                    </a:lnTo>
                    <a:lnTo>
                      <a:pt x="830" y="1157"/>
                    </a:lnTo>
                    <a:lnTo>
                      <a:pt x="389" y="496"/>
                    </a:lnTo>
                    <a:lnTo>
                      <a:pt x="492" y="112"/>
                    </a:lnTo>
                    <a:lnTo>
                      <a:pt x="83" y="0"/>
                    </a:lnTo>
                    <a:lnTo>
                      <a:pt x="72" y="23"/>
                    </a:lnTo>
                    <a:lnTo>
                      <a:pt x="0" y="192"/>
                    </a:lnTo>
                    <a:lnTo>
                      <a:pt x="30" y="293"/>
                    </a:lnTo>
                    <a:lnTo>
                      <a:pt x="30" y="293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21" name="Freeform 125"/>
              <p:cNvSpPr>
                <a:spLocks/>
              </p:cNvSpPr>
              <p:nvPr/>
            </p:nvSpPr>
            <p:spPr bwMode="auto">
              <a:xfrm>
                <a:off x="358" y="1915"/>
                <a:ext cx="548" cy="826"/>
              </a:xfrm>
              <a:custGeom>
                <a:avLst/>
                <a:gdLst>
                  <a:gd name="T0" fmla="*/ 0 w 694"/>
                  <a:gd name="T1" fmla="*/ 384 h 1045"/>
                  <a:gd name="T2" fmla="*/ 441 w 694"/>
                  <a:gd name="T3" fmla="*/ 1045 h 1045"/>
                  <a:gd name="T4" fmla="*/ 459 w 694"/>
                  <a:gd name="T5" fmla="*/ 905 h 1045"/>
                  <a:gd name="T6" fmla="*/ 483 w 694"/>
                  <a:gd name="T7" fmla="*/ 897 h 1045"/>
                  <a:gd name="T8" fmla="*/ 525 w 694"/>
                  <a:gd name="T9" fmla="*/ 922 h 1045"/>
                  <a:gd name="T10" fmla="*/ 561 w 694"/>
                  <a:gd name="T11" fmla="*/ 796 h 1045"/>
                  <a:gd name="T12" fmla="*/ 694 w 694"/>
                  <a:gd name="T13" fmla="*/ 133 h 1045"/>
                  <a:gd name="T14" fmla="*/ 398 w 694"/>
                  <a:gd name="T15" fmla="*/ 70 h 1045"/>
                  <a:gd name="T16" fmla="*/ 103 w 694"/>
                  <a:gd name="T17" fmla="*/ 0 h 1045"/>
                  <a:gd name="T18" fmla="*/ 0 w 694"/>
                  <a:gd name="T19" fmla="*/ 384 h 1045"/>
                  <a:gd name="T20" fmla="*/ 0 w 694"/>
                  <a:gd name="T21" fmla="*/ 384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4" h="1045">
                    <a:moveTo>
                      <a:pt x="0" y="384"/>
                    </a:moveTo>
                    <a:lnTo>
                      <a:pt x="441" y="1045"/>
                    </a:lnTo>
                    <a:lnTo>
                      <a:pt x="459" y="905"/>
                    </a:lnTo>
                    <a:lnTo>
                      <a:pt x="483" y="897"/>
                    </a:lnTo>
                    <a:lnTo>
                      <a:pt x="525" y="922"/>
                    </a:lnTo>
                    <a:lnTo>
                      <a:pt x="561" y="796"/>
                    </a:lnTo>
                    <a:lnTo>
                      <a:pt x="694" y="133"/>
                    </a:lnTo>
                    <a:lnTo>
                      <a:pt x="398" y="70"/>
                    </a:lnTo>
                    <a:lnTo>
                      <a:pt x="103" y="0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22" name="Freeform 126"/>
              <p:cNvSpPr>
                <a:spLocks/>
              </p:cNvSpPr>
              <p:nvPr/>
            </p:nvSpPr>
            <p:spPr bwMode="auto">
              <a:xfrm>
                <a:off x="672" y="1253"/>
                <a:ext cx="516" cy="809"/>
              </a:xfrm>
              <a:custGeom>
                <a:avLst/>
                <a:gdLst>
                  <a:gd name="T0" fmla="*/ 0 w 654"/>
                  <a:gd name="T1" fmla="*/ 908 h 1024"/>
                  <a:gd name="T2" fmla="*/ 53 w 654"/>
                  <a:gd name="T3" fmla="*/ 692 h 1024"/>
                  <a:gd name="T4" fmla="*/ 80 w 654"/>
                  <a:gd name="T5" fmla="*/ 631 h 1024"/>
                  <a:gd name="T6" fmla="*/ 55 w 654"/>
                  <a:gd name="T7" fmla="*/ 604 h 1024"/>
                  <a:gd name="T8" fmla="*/ 61 w 654"/>
                  <a:gd name="T9" fmla="*/ 578 h 1024"/>
                  <a:gd name="T10" fmla="*/ 102 w 654"/>
                  <a:gd name="T11" fmla="*/ 542 h 1024"/>
                  <a:gd name="T12" fmla="*/ 167 w 654"/>
                  <a:gd name="T13" fmla="*/ 443 h 1024"/>
                  <a:gd name="T14" fmla="*/ 144 w 654"/>
                  <a:gd name="T15" fmla="*/ 410 h 1024"/>
                  <a:gd name="T16" fmla="*/ 135 w 654"/>
                  <a:gd name="T17" fmla="*/ 388 h 1024"/>
                  <a:gd name="T18" fmla="*/ 139 w 654"/>
                  <a:gd name="T19" fmla="*/ 332 h 1024"/>
                  <a:gd name="T20" fmla="*/ 218 w 654"/>
                  <a:gd name="T21" fmla="*/ 0 h 1024"/>
                  <a:gd name="T22" fmla="*/ 304 w 654"/>
                  <a:gd name="T23" fmla="*/ 17 h 1024"/>
                  <a:gd name="T24" fmla="*/ 275 w 654"/>
                  <a:gd name="T25" fmla="*/ 148 h 1024"/>
                  <a:gd name="T26" fmla="*/ 294 w 654"/>
                  <a:gd name="T27" fmla="*/ 194 h 1024"/>
                  <a:gd name="T28" fmla="*/ 296 w 654"/>
                  <a:gd name="T29" fmla="*/ 222 h 1024"/>
                  <a:gd name="T30" fmla="*/ 287 w 654"/>
                  <a:gd name="T31" fmla="*/ 228 h 1024"/>
                  <a:gd name="T32" fmla="*/ 319 w 654"/>
                  <a:gd name="T33" fmla="*/ 258 h 1024"/>
                  <a:gd name="T34" fmla="*/ 353 w 654"/>
                  <a:gd name="T35" fmla="*/ 342 h 1024"/>
                  <a:gd name="T36" fmla="*/ 365 w 654"/>
                  <a:gd name="T37" fmla="*/ 416 h 1024"/>
                  <a:gd name="T38" fmla="*/ 370 w 654"/>
                  <a:gd name="T39" fmla="*/ 456 h 1024"/>
                  <a:gd name="T40" fmla="*/ 346 w 654"/>
                  <a:gd name="T41" fmla="*/ 494 h 1024"/>
                  <a:gd name="T42" fmla="*/ 363 w 654"/>
                  <a:gd name="T43" fmla="*/ 511 h 1024"/>
                  <a:gd name="T44" fmla="*/ 408 w 654"/>
                  <a:gd name="T45" fmla="*/ 486 h 1024"/>
                  <a:gd name="T46" fmla="*/ 439 w 654"/>
                  <a:gd name="T47" fmla="*/ 618 h 1024"/>
                  <a:gd name="T48" fmla="*/ 460 w 654"/>
                  <a:gd name="T49" fmla="*/ 623 h 1024"/>
                  <a:gd name="T50" fmla="*/ 464 w 654"/>
                  <a:gd name="T51" fmla="*/ 661 h 1024"/>
                  <a:gd name="T52" fmla="*/ 523 w 654"/>
                  <a:gd name="T53" fmla="*/ 677 h 1024"/>
                  <a:gd name="T54" fmla="*/ 614 w 654"/>
                  <a:gd name="T55" fmla="*/ 678 h 1024"/>
                  <a:gd name="T56" fmla="*/ 654 w 654"/>
                  <a:gd name="T57" fmla="*/ 696 h 1024"/>
                  <a:gd name="T58" fmla="*/ 597 w 654"/>
                  <a:gd name="T59" fmla="*/ 1024 h 1024"/>
                  <a:gd name="T60" fmla="*/ 296 w 654"/>
                  <a:gd name="T61" fmla="*/ 971 h 1024"/>
                  <a:gd name="T62" fmla="*/ 0 w 654"/>
                  <a:gd name="T63" fmla="*/ 908 h 1024"/>
                  <a:gd name="T64" fmla="*/ 0 w 654"/>
                  <a:gd name="T65" fmla="*/ 908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54" h="1024">
                    <a:moveTo>
                      <a:pt x="0" y="908"/>
                    </a:moveTo>
                    <a:lnTo>
                      <a:pt x="53" y="692"/>
                    </a:lnTo>
                    <a:lnTo>
                      <a:pt x="80" y="631"/>
                    </a:lnTo>
                    <a:lnTo>
                      <a:pt x="55" y="604"/>
                    </a:lnTo>
                    <a:lnTo>
                      <a:pt x="61" y="578"/>
                    </a:lnTo>
                    <a:lnTo>
                      <a:pt x="102" y="542"/>
                    </a:lnTo>
                    <a:lnTo>
                      <a:pt x="167" y="443"/>
                    </a:lnTo>
                    <a:lnTo>
                      <a:pt x="144" y="410"/>
                    </a:lnTo>
                    <a:lnTo>
                      <a:pt x="135" y="388"/>
                    </a:lnTo>
                    <a:lnTo>
                      <a:pt x="139" y="332"/>
                    </a:lnTo>
                    <a:lnTo>
                      <a:pt x="218" y="0"/>
                    </a:lnTo>
                    <a:lnTo>
                      <a:pt x="304" y="17"/>
                    </a:lnTo>
                    <a:lnTo>
                      <a:pt x="275" y="148"/>
                    </a:lnTo>
                    <a:lnTo>
                      <a:pt x="294" y="194"/>
                    </a:lnTo>
                    <a:lnTo>
                      <a:pt x="296" y="222"/>
                    </a:lnTo>
                    <a:lnTo>
                      <a:pt x="287" y="228"/>
                    </a:lnTo>
                    <a:lnTo>
                      <a:pt x="319" y="258"/>
                    </a:lnTo>
                    <a:lnTo>
                      <a:pt x="353" y="342"/>
                    </a:lnTo>
                    <a:lnTo>
                      <a:pt x="365" y="416"/>
                    </a:lnTo>
                    <a:lnTo>
                      <a:pt x="370" y="456"/>
                    </a:lnTo>
                    <a:lnTo>
                      <a:pt x="346" y="494"/>
                    </a:lnTo>
                    <a:lnTo>
                      <a:pt x="363" y="511"/>
                    </a:lnTo>
                    <a:lnTo>
                      <a:pt x="408" y="486"/>
                    </a:lnTo>
                    <a:lnTo>
                      <a:pt x="439" y="618"/>
                    </a:lnTo>
                    <a:lnTo>
                      <a:pt x="460" y="623"/>
                    </a:lnTo>
                    <a:lnTo>
                      <a:pt x="464" y="661"/>
                    </a:lnTo>
                    <a:lnTo>
                      <a:pt x="523" y="677"/>
                    </a:lnTo>
                    <a:lnTo>
                      <a:pt x="614" y="678"/>
                    </a:lnTo>
                    <a:lnTo>
                      <a:pt x="654" y="696"/>
                    </a:lnTo>
                    <a:lnTo>
                      <a:pt x="597" y="1024"/>
                    </a:lnTo>
                    <a:lnTo>
                      <a:pt x="296" y="971"/>
                    </a:lnTo>
                    <a:lnTo>
                      <a:pt x="0" y="908"/>
                    </a:lnTo>
                    <a:lnTo>
                      <a:pt x="0" y="908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23" name="Freeform 127"/>
              <p:cNvSpPr>
                <a:spLocks/>
              </p:cNvSpPr>
              <p:nvPr/>
            </p:nvSpPr>
            <p:spPr bwMode="auto">
              <a:xfrm>
                <a:off x="890" y="1266"/>
                <a:ext cx="883" cy="548"/>
              </a:xfrm>
              <a:custGeom>
                <a:avLst/>
                <a:gdLst>
                  <a:gd name="T0" fmla="*/ 19 w 1118"/>
                  <a:gd name="T1" fmla="*/ 177 h 694"/>
                  <a:gd name="T2" fmla="*/ 21 w 1118"/>
                  <a:gd name="T3" fmla="*/ 205 h 694"/>
                  <a:gd name="T4" fmla="*/ 12 w 1118"/>
                  <a:gd name="T5" fmla="*/ 211 h 694"/>
                  <a:gd name="T6" fmla="*/ 44 w 1118"/>
                  <a:gd name="T7" fmla="*/ 241 h 694"/>
                  <a:gd name="T8" fmla="*/ 78 w 1118"/>
                  <a:gd name="T9" fmla="*/ 325 h 694"/>
                  <a:gd name="T10" fmla="*/ 90 w 1118"/>
                  <a:gd name="T11" fmla="*/ 399 h 694"/>
                  <a:gd name="T12" fmla="*/ 95 w 1118"/>
                  <a:gd name="T13" fmla="*/ 439 h 694"/>
                  <a:gd name="T14" fmla="*/ 71 w 1118"/>
                  <a:gd name="T15" fmla="*/ 477 h 694"/>
                  <a:gd name="T16" fmla="*/ 88 w 1118"/>
                  <a:gd name="T17" fmla="*/ 494 h 694"/>
                  <a:gd name="T18" fmla="*/ 133 w 1118"/>
                  <a:gd name="T19" fmla="*/ 469 h 694"/>
                  <a:gd name="T20" fmla="*/ 164 w 1118"/>
                  <a:gd name="T21" fmla="*/ 601 h 694"/>
                  <a:gd name="T22" fmla="*/ 185 w 1118"/>
                  <a:gd name="T23" fmla="*/ 606 h 694"/>
                  <a:gd name="T24" fmla="*/ 189 w 1118"/>
                  <a:gd name="T25" fmla="*/ 644 h 694"/>
                  <a:gd name="T26" fmla="*/ 204 w 1118"/>
                  <a:gd name="T27" fmla="*/ 663 h 694"/>
                  <a:gd name="T28" fmla="*/ 248 w 1118"/>
                  <a:gd name="T29" fmla="*/ 660 h 694"/>
                  <a:gd name="T30" fmla="*/ 339 w 1118"/>
                  <a:gd name="T31" fmla="*/ 661 h 694"/>
                  <a:gd name="T32" fmla="*/ 379 w 1118"/>
                  <a:gd name="T33" fmla="*/ 679 h 694"/>
                  <a:gd name="T34" fmla="*/ 390 w 1118"/>
                  <a:gd name="T35" fmla="*/ 610 h 694"/>
                  <a:gd name="T36" fmla="*/ 694 w 1118"/>
                  <a:gd name="T37" fmla="*/ 656 h 694"/>
                  <a:gd name="T38" fmla="*/ 1067 w 1118"/>
                  <a:gd name="T39" fmla="*/ 694 h 694"/>
                  <a:gd name="T40" fmla="*/ 1080 w 1118"/>
                  <a:gd name="T41" fmla="*/ 568 h 694"/>
                  <a:gd name="T42" fmla="*/ 1118 w 1118"/>
                  <a:gd name="T43" fmla="*/ 163 h 694"/>
                  <a:gd name="T44" fmla="*/ 622 w 1118"/>
                  <a:gd name="T45" fmla="*/ 106 h 694"/>
                  <a:gd name="T46" fmla="*/ 377 w 1118"/>
                  <a:gd name="T47" fmla="*/ 67 h 694"/>
                  <a:gd name="T48" fmla="*/ 29 w 1118"/>
                  <a:gd name="T49" fmla="*/ 0 h 694"/>
                  <a:gd name="T50" fmla="*/ 0 w 1118"/>
                  <a:gd name="T51" fmla="*/ 131 h 694"/>
                  <a:gd name="T52" fmla="*/ 19 w 1118"/>
                  <a:gd name="T53" fmla="*/ 177 h 694"/>
                  <a:gd name="T54" fmla="*/ 19 w 1118"/>
                  <a:gd name="T55" fmla="*/ 177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18" h="694">
                    <a:moveTo>
                      <a:pt x="19" y="177"/>
                    </a:moveTo>
                    <a:lnTo>
                      <a:pt x="21" y="205"/>
                    </a:lnTo>
                    <a:lnTo>
                      <a:pt x="12" y="211"/>
                    </a:lnTo>
                    <a:lnTo>
                      <a:pt x="44" y="241"/>
                    </a:lnTo>
                    <a:lnTo>
                      <a:pt x="78" y="325"/>
                    </a:lnTo>
                    <a:lnTo>
                      <a:pt x="90" y="399"/>
                    </a:lnTo>
                    <a:lnTo>
                      <a:pt x="95" y="439"/>
                    </a:lnTo>
                    <a:lnTo>
                      <a:pt x="71" y="477"/>
                    </a:lnTo>
                    <a:lnTo>
                      <a:pt x="88" y="494"/>
                    </a:lnTo>
                    <a:lnTo>
                      <a:pt x="133" y="469"/>
                    </a:lnTo>
                    <a:lnTo>
                      <a:pt x="164" y="601"/>
                    </a:lnTo>
                    <a:lnTo>
                      <a:pt x="185" y="606"/>
                    </a:lnTo>
                    <a:lnTo>
                      <a:pt x="189" y="644"/>
                    </a:lnTo>
                    <a:lnTo>
                      <a:pt x="204" y="663"/>
                    </a:lnTo>
                    <a:lnTo>
                      <a:pt x="248" y="660"/>
                    </a:lnTo>
                    <a:lnTo>
                      <a:pt x="339" y="661"/>
                    </a:lnTo>
                    <a:lnTo>
                      <a:pt x="379" y="679"/>
                    </a:lnTo>
                    <a:lnTo>
                      <a:pt x="390" y="610"/>
                    </a:lnTo>
                    <a:lnTo>
                      <a:pt x="694" y="656"/>
                    </a:lnTo>
                    <a:lnTo>
                      <a:pt x="1067" y="694"/>
                    </a:lnTo>
                    <a:lnTo>
                      <a:pt x="1080" y="568"/>
                    </a:lnTo>
                    <a:lnTo>
                      <a:pt x="1118" y="163"/>
                    </a:lnTo>
                    <a:lnTo>
                      <a:pt x="622" y="106"/>
                    </a:lnTo>
                    <a:lnTo>
                      <a:pt x="377" y="67"/>
                    </a:lnTo>
                    <a:lnTo>
                      <a:pt x="29" y="0"/>
                    </a:lnTo>
                    <a:lnTo>
                      <a:pt x="0" y="131"/>
                    </a:lnTo>
                    <a:lnTo>
                      <a:pt x="19" y="177"/>
                    </a:lnTo>
                    <a:lnTo>
                      <a:pt x="19" y="177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24" name="Freeform 128"/>
              <p:cNvSpPr>
                <a:spLocks/>
              </p:cNvSpPr>
              <p:nvPr/>
            </p:nvSpPr>
            <p:spPr bwMode="auto">
              <a:xfrm>
                <a:off x="637" y="2543"/>
                <a:ext cx="589" cy="664"/>
              </a:xfrm>
              <a:custGeom>
                <a:avLst/>
                <a:gdLst>
                  <a:gd name="T0" fmla="*/ 48 w 745"/>
                  <a:gd name="T1" fmla="*/ 535 h 841"/>
                  <a:gd name="T2" fmla="*/ 29 w 745"/>
                  <a:gd name="T3" fmla="*/ 502 h 841"/>
                  <a:gd name="T4" fmla="*/ 38 w 745"/>
                  <a:gd name="T5" fmla="*/ 457 h 841"/>
                  <a:gd name="T6" fmla="*/ 87 w 745"/>
                  <a:gd name="T7" fmla="*/ 377 h 841"/>
                  <a:gd name="T8" fmla="*/ 124 w 745"/>
                  <a:gd name="T9" fmla="*/ 356 h 841"/>
                  <a:gd name="T10" fmla="*/ 103 w 745"/>
                  <a:gd name="T11" fmla="*/ 327 h 841"/>
                  <a:gd name="T12" fmla="*/ 87 w 745"/>
                  <a:gd name="T13" fmla="*/ 249 h 841"/>
                  <a:gd name="T14" fmla="*/ 105 w 745"/>
                  <a:gd name="T15" fmla="*/ 109 h 841"/>
                  <a:gd name="T16" fmla="*/ 129 w 745"/>
                  <a:gd name="T17" fmla="*/ 101 h 841"/>
                  <a:gd name="T18" fmla="*/ 171 w 745"/>
                  <a:gd name="T19" fmla="*/ 126 h 841"/>
                  <a:gd name="T20" fmla="*/ 207 w 745"/>
                  <a:gd name="T21" fmla="*/ 0 h 841"/>
                  <a:gd name="T22" fmla="*/ 745 w 745"/>
                  <a:gd name="T23" fmla="*/ 90 h 841"/>
                  <a:gd name="T24" fmla="*/ 633 w 745"/>
                  <a:gd name="T25" fmla="*/ 841 h 841"/>
                  <a:gd name="T26" fmla="*/ 468 w 745"/>
                  <a:gd name="T27" fmla="*/ 818 h 841"/>
                  <a:gd name="T28" fmla="*/ 365 w 745"/>
                  <a:gd name="T29" fmla="*/ 789 h 841"/>
                  <a:gd name="T30" fmla="*/ 154 w 745"/>
                  <a:gd name="T31" fmla="*/ 706 h 841"/>
                  <a:gd name="T32" fmla="*/ 0 w 745"/>
                  <a:gd name="T33" fmla="*/ 576 h 841"/>
                  <a:gd name="T34" fmla="*/ 48 w 745"/>
                  <a:gd name="T35" fmla="*/ 535 h 841"/>
                  <a:gd name="T36" fmla="*/ 48 w 745"/>
                  <a:gd name="T37" fmla="*/ 535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5" h="841">
                    <a:moveTo>
                      <a:pt x="48" y="535"/>
                    </a:moveTo>
                    <a:lnTo>
                      <a:pt x="29" y="502"/>
                    </a:lnTo>
                    <a:lnTo>
                      <a:pt x="38" y="457"/>
                    </a:lnTo>
                    <a:lnTo>
                      <a:pt x="87" y="377"/>
                    </a:lnTo>
                    <a:lnTo>
                      <a:pt x="124" y="356"/>
                    </a:lnTo>
                    <a:lnTo>
                      <a:pt x="103" y="327"/>
                    </a:lnTo>
                    <a:lnTo>
                      <a:pt x="87" y="249"/>
                    </a:lnTo>
                    <a:lnTo>
                      <a:pt x="105" y="109"/>
                    </a:lnTo>
                    <a:lnTo>
                      <a:pt x="129" y="101"/>
                    </a:lnTo>
                    <a:lnTo>
                      <a:pt x="171" y="126"/>
                    </a:lnTo>
                    <a:lnTo>
                      <a:pt x="207" y="0"/>
                    </a:lnTo>
                    <a:lnTo>
                      <a:pt x="745" y="90"/>
                    </a:lnTo>
                    <a:lnTo>
                      <a:pt x="633" y="841"/>
                    </a:lnTo>
                    <a:lnTo>
                      <a:pt x="468" y="818"/>
                    </a:lnTo>
                    <a:lnTo>
                      <a:pt x="365" y="789"/>
                    </a:lnTo>
                    <a:lnTo>
                      <a:pt x="154" y="706"/>
                    </a:lnTo>
                    <a:lnTo>
                      <a:pt x="0" y="576"/>
                    </a:lnTo>
                    <a:lnTo>
                      <a:pt x="48" y="535"/>
                    </a:lnTo>
                    <a:lnTo>
                      <a:pt x="48" y="535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25" name="Freeform 129"/>
              <p:cNvSpPr>
                <a:spLocks/>
              </p:cNvSpPr>
              <p:nvPr/>
            </p:nvSpPr>
            <p:spPr bwMode="auto">
              <a:xfrm>
                <a:off x="1125" y="1749"/>
                <a:ext cx="607" cy="486"/>
              </a:xfrm>
              <a:custGeom>
                <a:avLst/>
                <a:gdLst>
                  <a:gd name="T0" fmla="*/ 0 w 768"/>
                  <a:gd name="T1" fmla="*/ 530 h 618"/>
                  <a:gd name="T2" fmla="*/ 91 w 768"/>
                  <a:gd name="T3" fmla="*/ 0 h 618"/>
                  <a:gd name="T4" fmla="*/ 395 w 768"/>
                  <a:gd name="T5" fmla="*/ 46 h 618"/>
                  <a:gd name="T6" fmla="*/ 768 w 768"/>
                  <a:gd name="T7" fmla="*/ 84 h 618"/>
                  <a:gd name="T8" fmla="*/ 743 w 768"/>
                  <a:gd name="T9" fmla="*/ 352 h 618"/>
                  <a:gd name="T10" fmla="*/ 719 w 768"/>
                  <a:gd name="T11" fmla="*/ 618 h 618"/>
                  <a:gd name="T12" fmla="*/ 207 w 768"/>
                  <a:gd name="T13" fmla="*/ 563 h 618"/>
                  <a:gd name="T14" fmla="*/ 0 w 768"/>
                  <a:gd name="T15" fmla="*/ 530 h 618"/>
                  <a:gd name="T16" fmla="*/ 0 w 768"/>
                  <a:gd name="T17" fmla="*/ 530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8" h="618">
                    <a:moveTo>
                      <a:pt x="0" y="530"/>
                    </a:moveTo>
                    <a:lnTo>
                      <a:pt x="91" y="0"/>
                    </a:lnTo>
                    <a:lnTo>
                      <a:pt x="395" y="46"/>
                    </a:lnTo>
                    <a:lnTo>
                      <a:pt x="768" y="84"/>
                    </a:lnTo>
                    <a:lnTo>
                      <a:pt x="743" y="352"/>
                    </a:lnTo>
                    <a:lnTo>
                      <a:pt x="719" y="618"/>
                    </a:lnTo>
                    <a:lnTo>
                      <a:pt x="207" y="563"/>
                    </a:lnTo>
                    <a:lnTo>
                      <a:pt x="0" y="530"/>
                    </a:lnTo>
                    <a:lnTo>
                      <a:pt x="0" y="530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26" name="Freeform 130"/>
              <p:cNvSpPr>
                <a:spLocks/>
              </p:cNvSpPr>
              <p:nvPr/>
            </p:nvSpPr>
            <p:spPr bwMode="auto">
              <a:xfrm>
                <a:off x="1226" y="2193"/>
                <a:ext cx="629" cy="483"/>
              </a:xfrm>
              <a:custGeom>
                <a:avLst/>
                <a:gdLst>
                  <a:gd name="T0" fmla="*/ 80 w 797"/>
                  <a:gd name="T1" fmla="*/ 0 h 612"/>
                  <a:gd name="T2" fmla="*/ 592 w 797"/>
                  <a:gd name="T3" fmla="*/ 55 h 612"/>
                  <a:gd name="T4" fmla="*/ 797 w 797"/>
                  <a:gd name="T5" fmla="*/ 74 h 612"/>
                  <a:gd name="T6" fmla="*/ 787 w 797"/>
                  <a:gd name="T7" fmla="*/ 205 h 612"/>
                  <a:gd name="T8" fmla="*/ 761 w 797"/>
                  <a:gd name="T9" fmla="*/ 612 h 612"/>
                  <a:gd name="T10" fmla="*/ 656 w 797"/>
                  <a:gd name="T11" fmla="*/ 604 h 612"/>
                  <a:gd name="T12" fmla="*/ 329 w 797"/>
                  <a:gd name="T13" fmla="*/ 576 h 612"/>
                  <a:gd name="T14" fmla="*/ 0 w 797"/>
                  <a:gd name="T15" fmla="*/ 534 h 612"/>
                  <a:gd name="T16" fmla="*/ 80 w 797"/>
                  <a:gd name="T17" fmla="*/ 0 h 612"/>
                  <a:gd name="T18" fmla="*/ 80 w 797"/>
                  <a:gd name="T19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7" h="612">
                    <a:moveTo>
                      <a:pt x="80" y="0"/>
                    </a:moveTo>
                    <a:lnTo>
                      <a:pt x="592" y="55"/>
                    </a:lnTo>
                    <a:lnTo>
                      <a:pt x="797" y="74"/>
                    </a:lnTo>
                    <a:lnTo>
                      <a:pt x="787" y="205"/>
                    </a:lnTo>
                    <a:lnTo>
                      <a:pt x="761" y="612"/>
                    </a:lnTo>
                    <a:lnTo>
                      <a:pt x="656" y="604"/>
                    </a:lnTo>
                    <a:lnTo>
                      <a:pt x="329" y="576"/>
                    </a:lnTo>
                    <a:lnTo>
                      <a:pt x="0" y="534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27" name="Freeform 131"/>
              <p:cNvSpPr>
                <a:spLocks/>
              </p:cNvSpPr>
              <p:nvPr/>
            </p:nvSpPr>
            <p:spPr bwMode="auto">
              <a:xfrm>
                <a:off x="1138" y="2614"/>
                <a:ext cx="606" cy="604"/>
              </a:xfrm>
              <a:custGeom>
                <a:avLst/>
                <a:gdLst>
                  <a:gd name="T0" fmla="*/ 97 w 768"/>
                  <a:gd name="T1" fmla="*/ 764 h 764"/>
                  <a:gd name="T2" fmla="*/ 107 w 768"/>
                  <a:gd name="T3" fmla="*/ 707 h 764"/>
                  <a:gd name="T4" fmla="*/ 299 w 768"/>
                  <a:gd name="T5" fmla="*/ 732 h 764"/>
                  <a:gd name="T6" fmla="*/ 289 w 768"/>
                  <a:gd name="T7" fmla="*/ 703 h 764"/>
                  <a:gd name="T8" fmla="*/ 705 w 768"/>
                  <a:gd name="T9" fmla="*/ 741 h 764"/>
                  <a:gd name="T10" fmla="*/ 768 w 768"/>
                  <a:gd name="T11" fmla="*/ 70 h 764"/>
                  <a:gd name="T12" fmla="*/ 441 w 768"/>
                  <a:gd name="T13" fmla="*/ 42 h 764"/>
                  <a:gd name="T14" fmla="*/ 112 w 768"/>
                  <a:gd name="T15" fmla="*/ 0 h 764"/>
                  <a:gd name="T16" fmla="*/ 0 w 768"/>
                  <a:gd name="T17" fmla="*/ 751 h 764"/>
                  <a:gd name="T18" fmla="*/ 97 w 768"/>
                  <a:gd name="T19" fmla="*/ 764 h 764"/>
                  <a:gd name="T20" fmla="*/ 97 w 768"/>
                  <a:gd name="T21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8" h="764">
                    <a:moveTo>
                      <a:pt x="97" y="764"/>
                    </a:moveTo>
                    <a:lnTo>
                      <a:pt x="107" y="707"/>
                    </a:lnTo>
                    <a:lnTo>
                      <a:pt x="299" y="732"/>
                    </a:lnTo>
                    <a:lnTo>
                      <a:pt x="289" y="703"/>
                    </a:lnTo>
                    <a:lnTo>
                      <a:pt x="705" y="741"/>
                    </a:lnTo>
                    <a:lnTo>
                      <a:pt x="768" y="70"/>
                    </a:lnTo>
                    <a:lnTo>
                      <a:pt x="441" y="42"/>
                    </a:lnTo>
                    <a:lnTo>
                      <a:pt x="112" y="0"/>
                    </a:lnTo>
                    <a:lnTo>
                      <a:pt x="0" y="751"/>
                    </a:lnTo>
                    <a:lnTo>
                      <a:pt x="97" y="764"/>
                    </a:lnTo>
                    <a:lnTo>
                      <a:pt x="97" y="76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28" name="Freeform 132"/>
              <p:cNvSpPr>
                <a:spLocks/>
              </p:cNvSpPr>
              <p:nvPr/>
            </p:nvSpPr>
            <p:spPr bwMode="auto">
              <a:xfrm>
                <a:off x="1365" y="2725"/>
                <a:ext cx="1207" cy="1137"/>
              </a:xfrm>
              <a:custGeom>
                <a:avLst/>
                <a:gdLst>
                  <a:gd name="T0" fmla="*/ 0 w 1529"/>
                  <a:gd name="T1" fmla="*/ 563 h 1439"/>
                  <a:gd name="T2" fmla="*/ 416 w 1529"/>
                  <a:gd name="T3" fmla="*/ 601 h 1439"/>
                  <a:gd name="T4" fmla="*/ 473 w 1529"/>
                  <a:gd name="T5" fmla="*/ 0 h 1439"/>
                  <a:gd name="T6" fmla="*/ 804 w 1529"/>
                  <a:gd name="T7" fmla="*/ 19 h 1439"/>
                  <a:gd name="T8" fmla="*/ 793 w 1529"/>
                  <a:gd name="T9" fmla="*/ 278 h 1439"/>
                  <a:gd name="T10" fmla="*/ 825 w 1529"/>
                  <a:gd name="T11" fmla="*/ 305 h 1439"/>
                  <a:gd name="T12" fmla="*/ 856 w 1529"/>
                  <a:gd name="T13" fmla="*/ 305 h 1439"/>
                  <a:gd name="T14" fmla="*/ 880 w 1529"/>
                  <a:gd name="T15" fmla="*/ 329 h 1439"/>
                  <a:gd name="T16" fmla="*/ 930 w 1529"/>
                  <a:gd name="T17" fmla="*/ 341 h 1439"/>
                  <a:gd name="T18" fmla="*/ 1029 w 1529"/>
                  <a:gd name="T19" fmla="*/ 384 h 1439"/>
                  <a:gd name="T20" fmla="*/ 1048 w 1529"/>
                  <a:gd name="T21" fmla="*/ 365 h 1439"/>
                  <a:gd name="T22" fmla="*/ 1112 w 1529"/>
                  <a:gd name="T23" fmla="*/ 401 h 1439"/>
                  <a:gd name="T24" fmla="*/ 1198 w 1529"/>
                  <a:gd name="T25" fmla="*/ 401 h 1439"/>
                  <a:gd name="T26" fmla="*/ 1257 w 1529"/>
                  <a:gd name="T27" fmla="*/ 384 h 1439"/>
                  <a:gd name="T28" fmla="*/ 1337 w 1529"/>
                  <a:gd name="T29" fmla="*/ 369 h 1439"/>
                  <a:gd name="T30" fmla="*/ 1413 w 1529"/>
                  <a:gd name="T31" fmla="*/ 409 h 1439"/>
                  <a:gd name="T32" fmla="*/ 1424 w 1529"/>
                  <a:gd name="T33" fmla="*/ 422 h 1439"/>
                  <a:gd name="T34" fmla="*/ 1462 w 1529"/>
                  <a:gd name="T35" fmla="*/ 422 h 1439"/>
                  <a:gd name="T36" fmla="*/ 1472 w 1529"/>
                  <a:gd name="T37" fmla="*/ 635 h 1439"/>
                  <a:gd name="T38" fmla="*/ 1529 w 1529"/>
                  <a:gd name="T39" fmla="*/ 740 h 1439"/>
                  <a:gd name="T40" fmla="*/ 1508 w 1529"/>
                  <a:gd name="T41" fmla="*/ 822 h 1439"/>
                  <a:gd name="T42" fmla="*/ 1512 w 1529"/>
                  <a:gd name="T43" fmla="*/ 890 h 1439"/>
                  <a:gd name="T44" fmla="*/ 1485 w 1529"/>
                  <a:gd name="T45" fmla="*/ 924 h 1439"/>
                  <a:gd name="T46" fmla="*/ 1496 w 1529"/>
                  <a:gd name="T47" fmla="*/ 936 h 1439"/>
                  <a:gd name="T48" fmla="*/ 1434 w 1529"/>
                  <a:gd name="T49" fmla="*/ 955 h 1439"/>
                  <a:gd name="T50" fmla="*/ 1384 w 1529"/>
                  <a:gd name="T51" fmla="*/ 960 h 1439"/>
                  <a:gd name="T52" fmla="*/ 1394 w 1529"/>
                  <a:gd name="T53" fmla="*/ 922 h 1439"/>
                  <a:gd name="T54" fmla="*/ 1365 w 1529"/>
                  <a:gd name="T55" fmla="*/ 943 h 1439"/>
                  <a:gd name="T56" fmla="*/ 1367 w 1529"/>
                  <a:gd name="T57" fmla="*/ 987 h 1439"/>
                  <a:gd name="T58" fmla="*/ 1335 w 1529"/>
                  <a:gd name="T59" fmla="*/ 1031 h 1439"/>
                  <a:gd name="T60" fmla="*/ 1154 w 1529"/>
                  <a:gd name="T61" fmla="*/ 1122 h 1439"/>
                  <a:gd name="T62" fmla="*/ 1095 w 1529"/>
                  <a:gd name="T63" fmla="*/ 1181 h 1439"/>
                  <a:gd name="T64" fmla="*/ 1044 w 1529"/>
                  <a:gd name="T65" fmla="*/ 1306 h 1439"/>
                  <a:gd name="T66" fmla="*/ 1088 w 1529"/>
                  <a:gd name="T67" fmla="*/ 1439 h 1439"/>
                  <a:gd name="T68" fmla="*/ 1044 w 1529"/>
                  <a:gd name="T69" fmla="*/ 1439 h 1439"/>
                  <a:gd name="T70" fmla="*/ 850 w 1529"/>
                  <a:gd name="T71" fmla="*/ 1371 h 1439"/>
                  <a:gd name="T72" fmla="*/ 829 w 1529"/>
                  <a:gd name="T73" fmla="*/ 1314 h 1439"/>
                  <a:gd name="T74" fmla="*/ 808 w 1529"/>
                  <a:gd name="T75" fmla="*/ 1287 h 1439"/>
                  <a:gd name="T76" fmla="*/ 800 w 1529"/>
                  <a:gd name="T77" fmla="*/ 1213 h 1439"/>
                  <a:gd name="T78" fmla="*/ 764 w 1529"/>
                  <a:gd name="T79" fmla="*/ 1185 h 1439"/>
                  <a:gd name="T80" fmla="*/ 658 w 1529"/>
                  <a:gd name="T81" fmla="*/ 985 h 1439"/>
                  <a:gd name="T82" fmla="*/ 608 w 1529"/>
                  <a:gd name="T83" fmla="*/ 947 h 1439"/>
                  <a:gd name="T84" fmla="*/ 593 w 1529"/>
                  <a:gd name="T85" fmla="*/ 915 h 1439"/>
                  <a:gd name="T86" fmla="*/ 439 w 1529"/>
                  <a:gd name="T87" fmla="*/ 907 h 1439"/>
                  <a:gd name="T88" fmla="*/ 358 w 1529"/>
                  <a:gd name="T89" fmla="*/ 1002 h 1439"/>
                  <a:gd name="T90" fmla="*/ 217 w 1529"/>
                  <a:gd name="T91" fmla="*/ 903 h 1439"/>
                  <a:gd name="T92" fmla="*/ 177 w 1529"/>
                  <a:gd name="T93" fmla="*/ 766 h 1439"/>
                  <a:gd name="T94" fmla="*/ 44 w 1529"/>
                  <a:gd name="T95" fmla="*/ 637 h 1439"/>
                  <a:gd name="T96" fmla="*/ 27 w 1529"/>
                  <a:gd name="T97" fmla="*/ 597 h 1439"/>
                  <a:gd name="T98" fmla="*/ 10 w 1529"/>
                  <a:gd name="T99" fmla="*/ 592 h 1439"/>
                  <a:gd name="T100" fmla="*/ 0 w 1529"/>
                  <a:gd name="T101" fmla="*/ 563 h 1439"/>
                  <a:gd name="T102" fmla="*/ 0 w 1529"/>
                  <a:gd name="T103" fmla="*/ 563 h 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9" h="1439">
                    <a:moveTo>
                      <a:pt x="0" y="563"/>
                    </a:moveTo>
                    <a:lnTo>
                      <a:pt x="416" y="601"/>
                    </a:lnTo>
                    <a:lnTo>
                      <a:pt x="473" y="0"/>
                    </a:lnTo>
                    <a:lnTo>
                      <a:pt x="804" y="19"/>
                    </a:lnTo>
                    <a:lnTo>
                      <a:pt x="793" y="278"/>
                    </a:lnTo>
                    <a:lnTo>
                      <a:pt x="825" y="305"/>
                    </a:lnTo>
                    <a:lnTo>
                      <a:pt x="856" y="305"/>
                    </a:lnTo>
                    <a:lnTo>
                      <a:pt x="880" y="329"/>
                    </a:lnTo>
                    <a:lnTo>
                      <a:pt x="930" y="341"/>
                    </a:lnTo>
                    <a:lnTo>
                      <a:pt x="1029" y="384"/>
                    </a:lnTo>
                    <a:lnTo>
                      <a:pt x="1048" y="365"/>
                    </a:lnTo>
                    <a:lnTo>
                      <a:pt x="1112" y="401"/>
                    </a:lnTo>
                    <a:lnTo>
                      <a:pt x="1198" y="401"/>
                    </a:lnTo>
                    <a:lnTo>
                      <a:pt x="1257" y="384"/>
                    </a:lnTo>
                    <a:lnTo>
                      <a:pt x="1337" y="369"/>
                    </a:lnTo>
                    <a:lnTo>
                      <a:pt x="1413" y="409"/>
                    </a:lnTo>
                    <a:lnTo>
                      <a:pt x="1424" y="422"/>
                    </a:lnTo>
                    <a:lnTo>
                      <a:pt x="1462" y="422"/>
                    </a:lnTo>
                    <a:lnTo>
                      <a:pt x="1472" y="635"/>
                    </a:lnTo>
                    <a:lnTo>
                      <a:pt x="1529" y="740"/>
                    </a:lnTo>
                    <a:lnTo>
                      <a:pt x="1508" y="822"/>
                    </a:lnTo>
                    <a:lnTo>
                      <a:pt x="1512" y="890"/>
                    </a:lnTo>
                    <a:lnTo>
                      <a:pt x="1485" y="924"/>
                    </a:lnTo>
                    <a:lnTo>
                      <a:pt x="1496" y="936"/>
                    </a:lnTo>
                    <a:lnTo>
                      <a:pt x="1434" y="955"/>
                    </a:lnTo>
                    <a:lnTo>
                      <a:pt x="1384" y="960"/>
                    </a:lnTo>
                    <a:lnTo>
                      <a:pt x="1394" y="922"/>
                    </a:lnTo>
                    <a:lnTo>
                      <a:pt x="1365" y="943"/>
                    </a:lnTo>
                    <a:lnTo>
                      <a:pt x="1367" y="987"/>
                    </a:lnTo>
                    <a:lnTo>
                      <a:pt x="1335" y="1031"/>
                    </a:lnTo>
                    <a:lnTo>
                      <a:pt x="1154" y="1122"/>
                    </a:lnTo>
                    <a:lnTo>
                      <a:pt x="1095" y="1181"/>
                    </a:lnTo>
                    <a:lnTo>
                      <a:pt x="1044" y="1306"/>
                    </a:lnTo>
                    <a:lnTo>
                      <a:pt x="1088" y="1439"/>
                    </a:lnTo>
                    <a:lnTo>
                      <a:pt x="1044" y="1439"/>
                    </a:lnTo>
                    <a:lnTo>
                      <a:pt x="850" y="1371"/>
                    </a:lnTo>
                    <a:lnTo>
                      <a:pt x="829" y="1314"/>
                    </a:lnTo>
                    <a:lnTo>
                      <a:pt x="808" y="1287"/>
                    </a:lnTo>
                    <a:lnTo>
                      <a:pt x="800" y="1213"/>
                    </a:lnTo>
                    <a:lnTo>
                      <a:pt x="764" y="1185"/>
                    </a:lnTo>
                    <a:lnTo>
                      <a:pt x="658" y="985"/>
                    </a:lnTo>
                    <a:lnTo>
                      <a:pt x="608" y="947"/>
                    </a:lnTo>
                    <a:lnTo>
                      <a:pt x="593" y="915"/>
                    </a:lnTo>
                    <a:lnTo>
                      <a:pt x="439" y="907"/>
                    </a:lnTo>
                    <a:lnTo>
                      <a:pt x="358" y="1002"/>
                    </a:lnTo>
                    <a:lnTo>
                      <a:pt x="217" y="903"/>
                    </a:lnTo>
                    <a:lnTo>
                      <a:pt x="177" y="766"/>
                    </a:lnTo>
                    <a:lnTo>
                      <a:pt x="44" y="637"/>
                    </a:lnTo>
                    <a:lnTo>
                      <a:pt x="27" y="597"/>
                    </a:lnTo>
                    <a:lnTo>
                      <a:pt x="10" y="592"/>
                    </a:lnTo>
                    <a:lnTo>
                      <a:pt x="0" y="563"/>
                    </a:lnTo>
                    <a:lnTo>
                      <a:pt x="0" y="563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29" name="Freeform 133"/>
              <p:cNvSpPr>
                <a:spLocks/>
              </p:cNvSpPr>
              <p:nvPr/>
            </p:nvSpPr>
            <p:spPr bwMode="auto">
              <a:xfrm>
                <a:off x="1743" y="1395"/>
                <a:ext cx="567" cy="349"/>
              </a:xfrm>
              <a:custGeom>
                <a:avLst/>
                <a:gdLst>
                  <a:gd name="T0" fmla="*/ 38 w 719"/>
                  <a:gd name="T1" fmla="*/ 0 h 441"/>
                  <a:gd name="T2" fmla="*/ 664 w 719"/>
                  <a:gd name="T3" fmla="*/ 33 h 441"/>
                  <a:gd name="T4" fmla="*/ 668 w 719"/>
                  <a:gd name="T5" fmla="*/ 143 h 441"/>
                  <a:gd name="T6" fmla="*/ 696 w 719"/>
                  <a:gd name="T7" fmla="*/ 232 h 441"/>
                  <a:gd name="T8" fmla="*/ 700 w 719"/>
                  <a:gd name="T9" fmla="*/ 348 h 441"/>
                  <a:gd name="T10" fmla="*/ 719 w 719"/>
                  <a:gd name="T11" fmla="*/ 441 h 441"/>
                  <a:gd name="T12" fmla="*/ 341 w 719"/>
                  <a:gd name="T13" fmla="*/ 430 h 441"/>
                  <a:gd name="T14" fmla="*/ 0 w 719"/>
                  <a:gd name="T15" fmla="*/ 405 h 441"/>
                  <a:gd name="T16" fmla="*/ 38 w 719"/>
                  <a:gd name="T17" fmla="*/ 0 h 441"/>
                  <a:gd name="T18" fmla="*/ 38 w 719"/>
                  <a:gd name="T1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9" h="441">
                    <a:moveTo>
                      <a:pt x="38" y="0"/>
                    </a:moveTo>
                    <a:lnTo>
                      <a:pt x="664" y="33"/>
                    </a:lnTo>
                    <a:lnTo>
                      <a:pt x="668" y="143"/>
                    </a:lnTo>
                    <a:lnTo>
                      <a:pt x="696" y="232"/>
                    </a:lnTo>
                    <a:lnTo>
                      <a:pt x="700" y="348"/>
                    </a:lnTo>
                    <a:lnTo>
                      <a:pt x="719" y="441"/>
                    </a:lnTo>
                    <a:lnTo>
                      <a:pt x="341" y="430"/>
                    </a:lnTo>
                    <a:lnTo>
                      <a:pt x="0" y="405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30" name="Freeform 134"/>
              <p:cNvSpPr>
                <a:spLocks/>
              </p:cNvSpPr>
              <p:nvPr/>
            </p:nvSpPr>
            <p:spPr bwMode="auto">
              <a:xfrm>
                <a:off x="1713" y="1716"/>
                <a:ext cx="606" cy="396"/>
              </a:xfrm>
              <a:custGeom>
                <a:avLst/>
                <a:gdLst>
                  <a:gd name="T0" fmla="*/ 38 w 768"/>
                  <a:gd name="T1" fmla="*/ 0 h 502"/>
                  <a:gd name="T2" fmla="*/ 379 w 768"/>
                  <a:gd name="T3" fmla="*/ 25 h 502"/>
                  <a:gd name="T4" fmla="*/ 757 w 768"/>
                  <a:gd name="T5" fmla="*/ 36 h 502"/>
                  <a:gd name="T6" fmla="*/ 730 w 768"/>
                  <a:gd name="T7" fmla="*/ 84 h 502"/>
                  <a:gd name="T8" fmla="*/ 768 w 768"/>
                  <a:gd name="T9" fmla="*/ 118 h 502"/>
                  <a:gd name="T10" fmla="*/ 766 w 768"/>
                  <a:gd name="T11" fmla="*/ 365 h 502"/>
                  <a:gd name="T12" fmla="*/ 751 w 768"/>
                  <a:gd name="T13" fmla="*/ 363 h 502"/>
                  <a:gd name="T14" fmla="*/ 751 w 768"/>
                  <a:gd name="T15" fmla="*/ 396 h 502"/>
                  <a:gd name="T16" fmla="*/ 765 w 768"/>
                  <a:gd name="T17" fmla="*/ 418 h 502"/>
                  <a:gd name="T18" fmla="*/ 757 w 768"/>
                  <a:gd name="T19" fmla="*/ 443 h 502"/>
                  <a:gd name="T20" fmla="*/ 765 w 768"/>
                  <a:gd name="T21" fmla="*/ 502 h 502"/>
                  <a:gd name="T22" fmla="*/ 747 w 768"/>
                  <a:gd name="T23" fmla="*/ 494 h 502"/>
                  <a:gd name="T24" fmla="*/ 727 w 768"/>
                  <a:gd name="T25" fmla="*/ 474 h 502"/>
                  <a:gd name="T26" fmla="*/ 660 w 768"/>
                  <a:gd name="T27" fmla="*/ 451 h 502"/>
                  <a:gd name="T28" fmla="*/ 593 w 768"/>
                  <a:gd name="T29" fmla="*/ 455 h 502"/>
                  <a:gd name="T30" fmla="*/ 555 w 768"/>
                  <a:gd name="T31" fmla="*/ 426 h 502"/>
                  <a:gd name="T32" fmla="*/ 0 w 768"/>
                  <a:gd name="T33" fmla="*/ 394 h 502"/>
                  <a:gd name="T34" fmla="*/ 38 w 768"/>
                  <a:gd name="T35" fmla="*/ 0 h 502"/>
                  <a:gd name="T36" fmla="*/ 38 w 768"/>
                  <a:gd name="T37" fmla="*/ 0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" h="502">
                    <a:moveTo>
                      <a:pt x="38" y="0"/>
                    </a:moveTo>
                    <a:lnTo>
                      <a:pt x="379" y="25"/>
                    </a:lnTo>
                    <a:lnTo>
                      <a:pt x="757" y="36"/>
                    </a:lnTo>
                    <a:lnTo>
                      <a:pt x="730" y="84"/>
                    </a:lnTo>
                    <a:lnTo>
                      <a:pt x="768" y="118"/>
                    </a:lnTo>
                    <a:lnTo>
                      <a:pt x="766" y="365"/>
                    </a:lnTo>
                    <a:lnTo>
                      <a:pt x="751" y="363"/>
                    </a:lnTo>
                    <a:lnTo>
                      <a:pt x="751" y="396"/>
                    </a:lnTo>
                    <a:lnTo>
                      <a:pt x="765" y="418"/>
                    </a:lnTo>
                    <a:lnTo>
                      <a:pt x="757" y="443"/>
                    </a:lnTo>
                    <a:lnTo>
                      <a:pt x="765" y="502"/>
                    </a:lnTo>
                    <a:lnTo>
                      <a:pt x="747" y="494"/>
                    </a:lnTo>
                    <a:lnTo>
                      <a:pt x="727" y="474"/>
                    </a:lnTo>
                    <a:lnTo>
                      <a:pt x="660" y="451"/>
                    </a:lnTo>
                    <a:lnTo>
                      <a:pt x="593" y="455"/>
                    </a:lnTo>
                    <a:lnTo>
                      <a:pt x="555" y="426"/>
                    </a:lnTo>
                    <a:lnTo>
                      <a:pt x="0" y="394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31" name="Freeform 135"/>
              <p:cNvSpPr>
                <a:spLocks/>
              </p:cNvSpPr>
              <p:nvPr/>
            </p:nvSpPr>
            <p:spPr bwMode="auto">
              <a:xfrm>
                <a:off x="1692" y="2025"/>
                <a:ext cx="713" cy="348"/>
              </a:xfrm>
              <a:custGeom>
                <a:avLst/>
                <a:gdLst>
                  <a:gd name="T0" fmla="*/ 24 w 901"/>
                  <a:gd name="T1" fmla="*/ 0 h 439"/>
                  <a:gd name="T2" fmla="*/ 579 w 901"/>
                  <a:gd name="T3" fmla="*/ 32 h 439"/>
                  <a:gd name="T4" fmla="*/ 617 w 901"/>
                  <a:gd name="T5" fmla="*/ 61 h 439"/>
                  <a:gd name="T6" fmla="*/ 684 w 901"/>
                  <a:gd name="T7" fmla="*/ 57 h 439"/>
                  <a:gd name="T8" fmla="*/ 751 w 901"/>
                  <a:gd name="T9" fmla="*/ 80 h 439"/>
                  <a:gd name="T10" fmla="*/ 771 w 901"/>
                  <a:gd name="T11" fmla="*/ 100 h 439"/>
                  <a:gd name="T12" fmla="*/ 789 w 901"/>
                  <a:gd name="T13" fmla="*/ 108 h 439"/>
                  <a:gd name="T14" fmla="*/ 819 w 901"/>
                  <a:gd name="T15" fmla="*/ 192 h 439"/>
                  <a:gd name="T16" fmla="*/ 819 w 901"/>
                  <a:gd name="T17" fmla="*/ 216 h 439"/>
                  <a:gd name="T18" fmla="*/ 840 w 901"/>
                  <a:gd name="T19" fmla="*/ 256 h 439"/>
                  <a:gd name="T20" fmla="*/ 849 w 901"/>
                  <a:gd name="T21" fmla="*/ 319 h 439"/>
                  <a:gd name="T22" fmla="*/ 844 w 901"/>
                  <a:gd name="T23" fmla="*/ 338 h 439"/>
                  <a:gd name="T24" fmla="*/ 857 w 901"/>
                  <a:gd name="T25" fmla="*/ 359 h 439"/>
                  <a:gd name="T26" fmla="*/ 901 w 901"/>
                  <a:gd name="T27" fmla="*/ 439 h 439"/>
                  <a:gd name="T28" fmla="*/ 500 w 901"/>
                  <a:gd name="T29" fmla="*/ 435 h 439"/>
                  <a:gd name="T30" fmla="*/ 195 w 901"/>
                  <a:gd name="T31" fmla="*/ 416 h 439"/>
                  <a:gd name="T32" fmla="*/ 205 w 901"/>
                  <a:gd name="T33" fmla="*/ 285 h 439"/>
                  <a:gd name="T34" fmla="*/ 0 w 901"/>
                  <a:gd name="T35" fmla="*/ 266 h 439"/>
                  <a:gd name="T36" fmla="*/ 24 w 901"/>
                  <a:gd name="T37" fmla="*/ 0 h 439"/>
                  <a:gd name="T38" fmla="*/ 24 w 901"/>
                  <a:gd name="T3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01" h="439">
                    <a:moveTo>
                      <a:pt x="24" y="0"/>
                    </a:moveTo>
                    <a:lnTo>
                      <a:pt x="579" y="32"/>
                    </a:lnTo>
                    <a:lnTo>
                      <a:pt x="617" y="61"/>
                    </a:lnTo>
                    <a:lnTo>
                      <a:pt x="684" y="57"/>
                    </a:lnTo>
                    <a:lnTo>
                      <a:pt x="751" y="80"/>
                    </a:lnTo>
                    <a:lnTo>
                      <a:pt x="771" y="100"/>
                    </a:lnTo>
                    <a:lnTo>
                      <a:pt x="789" y="108"/>
                    </a:lnTo>
                    <a:lnTo>
                      <a:pt x="819" y="192"/>
                    </a:lnTo>
                    <a:lnTo>
                      <a:pt x="819" y="216"/>
                    </a:lnTo>
                    <a:lnTo>
                      <a:pt x="840" y="256"/>
                    </a:lnTo>
                    <a:lnTo>
                      <a:pt x="849" y="319"/>
                    </a:lnTo>
                    <a:lnTo>
                      <a:pt x="844" y="338"/>
                    </a:lnTo>
                    <a:lnTo>
                      <a:pt x="857" y="359"/>
                    </a:lnTo>
                    <a:lnTo>
                      <a:pt x="901" y="439"/>
                    </a:lnTo>
                    <a:lnTo>
                      <a:pt x="500" y="435"/>
                    </a:lnTo>
                    <a:lnTo>
                      <a:pt x="195" y="416"/>
                    </a:lnTo>
                    <a:lnTo>
                      <a:pt x="205" y="285"/>
                    </a:lnTo>
                    <a:lnTo>
                      <a:pt x="0" y="26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32" name="Freeform 136"/>
              <p:cNvSpPr>
                <a:spLocks/>
              </p:cNvSpPr>
              <p:nvPr/>
            </p:nvSpPr>
            <p:spPr bwMode="auto">
              <a:xfrm>
                <a:off x="1826" y="2354"/>
                <a:ext cx="642" cy="338"/>
              </a:xfrm>
              <a:custGeom>
                <a:avLst/>
                <a:gdLst>
                  <a:gd name="T0" fmla="*/ 26 w 812"/>
                  <a:gd name="T1" fmla="*/ 0 h 428"/>
                  <a:gd name="T2" fmla="*/ 331 w 812"/>
                  <a:gd name="T3" fmla="*/ 19 h 428"/>
                  <a:gd name="T4" fmla="*/ 732 w 812"/>
                  <a:gd name="T5" fmla="*/ 23 h 428"/>
                  <a:gd name="T6" fmla="*/ 753 w 812"/>
                  <a:gd name="T7" fmla="*/ 42 h 428"/>
                  <a:gd name="T8" fmla="*/ 766 w 812"/>
                  <a:gd name="T9" fmla="*/ 38 h 428"/>
                  <a:gd name="T10" fmla="*/ 781 w 812"/>
                  <a:gd name="T11" fmla="*/ 59 h 428"/>
                  <a:gd name="T12" fmla="*/ 768 w 812"/>
                  <a:gd name="T13" fmla="*/ 59 h 428"/>
                  <a:gd name="T14" fmla="*/ 755 w 812"/>
                  <a:gd name="T15" fmla="*/ 86 h 428"/>
                  <a:gd name="T16" fmla="*/ 787 w 812"/>
                  <a:gd name="T17" fmla="*/ 131 h 428"/>
                  <a:gd name="T18" fmla="*/ 812 w 812"/>
                  <a:gd name="T19" fmla="*/ 139 h 428"/>
                  <a:gd name="T20" fmla="*/ 808 w 812"/>
                  <a:gd name="T21" fmla="*/ 426 h 428"/>
                  <a:gd name="T22" fmla="*/ 464 w 812"/>
                  <a:gd name="T23" fmla="*/ 428 h 428"/>
                  <a:gd name="T24" fmla="*/ 0 w 812"/>
                  <a:gd name="T25" fmla="*/ 407 h 428"/>
                  <a:gd name="T26" fmla="*/ 26 w 812"/>
                  <a:gd name="T27" fmla="*/ 0 h 428"/>
                  <a:gd name="T28" fmla="*/ 26 w 812"/>
                  <a:gd name="T29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2" h="428">
                    <a:moveTo>
                      <a:pt x="26" y="0"/>
                    </a:moveTo>
                    <a:lnTo>
                      <a:pt x="331" y="19"/>
                    </a:lnTo>
                    <a:lnTo>
                      <a:pt x="732" y="23"/>
                    </a:lnTo>
                    <a:lnTo>
                      <a:pt x="753" y="42"/>
                    </a:lnTo>
                    <a:lnTo>
                      <a:pt x="766" y="38"/>
                    </a:lnTo>
                    <a:lnTo>
                      <a:pt x="781" y="59"/>
                    </a:lnTo>
                    <a:lnTo>
                      <a:pt x="768" y="59"/>
                    </a:lnTo>
                    <a:lnTo>
                      <a:pt x="755" y="86"/>
                    </a:lnTo>
                    <a:lnTo>
                      <a:pt x="787" y="131"/>
                    </a:lnTo>
                    <a:lnTo>
                      <a:pt x="812" y="139"/>
                    </a:lnTo>
                    <a:lnTo>
                      <a:pt x="808" y="426"/>
                    </a:lnTo>
                    <a:lnTo>
                      <a:pt x="464" y="428"/>
                    </a:lnTo>
                    <a:lnTo>
                      <a:pt x="0" y="407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33" name="Freeform 137"/>
              <p:cNvSpPr>
                <a:spLocks/>
              </p:cNvSpPr>
              <p:nvPr/>
            </p:nvSpPr>
            <p:spPr bwMode="auto">
              <a:xfrm>
                <a:off x="1740" y="2670"/>
                <a:ext cx="744" cy="379"/>
              </a:xfrm>
              <a:custGeom>
                <a:avLst/>
                <a:gdLst>
                  <a:gd name="T0" fmla="*/ 6 w 943"/>
                  <a:gd name="T1" fmla="*/ 0 h 479"/>
                  <a:gd name="T2" fmla="*/ 111 w 943"/>
                  <a:gd name="T3" fmla="*/ 8 h 479"/>
                  <a:gd name="T4" fmla="*/ 575 w 943"/>
                  <a:gd name="T5" fmla="*/ 29 h 479"/>
                  <a:gd name="T6" fmla="*/ 919 w 943"/>
                  <a:gd name="T7" fmla="*/ 27 h 479"/>
                  <a:gd name="T8" fmla="*/ 923 w 943"/>
                  <a:gd name="T9" fmla="*/ 97 h 479"/>
                  <a:gd name="T10" fmla="*/ 943 w 943"/>
                  <a:gd name="T11" fmla="*/ 245 h 479"/>
                  <a:gd name="T12" fmla="*/ 940 w 943"/>
                  <a:gd name="T13" fmla="*/ 479 h 479"/>
                  <a:gd name="T14" fmla="*/ 864 w 943"/>
                  <a:gd name="T15" fmla="*/ 439 h 479"/>
                  <a:gd name="T16" fmla="*/ 784 w 943"/>
                  <a:gd name="T17" fmla="*/ 454 h 479"/>
                  <a:gd name="T18" fmla="*/ 725 w 943"/>
                  <a:gd name="T19" fmla="*/ 471 h 479"/>
                  <a:gd name="T20" fmla="*/ 639 w 943"/>
                  <a:gd name="T21" fmla="*/ 471 h 479"/>
                  <a:gd name="T22" fmla="*/ 575 w 943"/>
                  <a:gd name="T23" fmla="*/ 435 h 479"/>
                  <a:gd name="T24" fmla="*/ 556 w 943"/>
                  <a:gd name="T25" fmla="*/ 454 h 479"/>
                  <a:gd name="T26" fmla="*/ 457 w 943"/>
                  <a:gd name="T27" fmla="*/ 411 h 479"/>
                  <a:gd name="T28" fmla="*/ 407 w 943"/>
                  <a:gd name="T29" fmla="*/ 399 h 479"/>
                  <a:gd name="T30" fmla="*/ 383 w 943"/>
                  <a:gd name="T31" fmla="*/ 375 h 479"/>
                  <a:gd name="T32" fmla="*/ 352 w 943"/>
                  <a:gd name="T33" fmla="*/ 375 h 479"/>
                  <a:gd name="T34" fmla="*/ 320 w 943"/>
                  <a:gd name="T35" fmla="*/ 348 h 479"/>
                  <a:gd name="T36" fmla="*/ 331 w 943"/>
                  <a:gd name="T37" fmla="*/ 89 h 479"/>
                  <a:gd name="T38" fmla="*/ 0 w 943"/>
                  <a:gd name="T39" fmla="*/ 70 h 479"/>
                  <a:gd name="T40" fmla="*/ 6 w 943"/>
                  <a:gd name="T41" fmla="*/ 0 h 479"/>
                  <a:gd name="T42" fmla="*/ 6 w 943"/>
                  <a:gd name="T43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3" h="479">
                    <a:moveTo>
                      <a:pt x="6" y="0"/>
                    </a:moveTo>
                    <a:lnTo>
                      <a:pt x="111" y="8"/>
                    </a:lnTo>
                    <a:lnTo>
                      <a:pt x="575" y="29"/>
                    </a:lnTo>
                    <a:lnTo>
                      <a:pt x="919" y="27"/>
                    </a:lnTo>
                    <a:lnTo>
                      <a:pt x="923" y="97"/>
                    </a:lnTo>
                    <a:lnTo>
                      <a:pt x="943" y="245"/>
                    </a:lnTo>
                    <a:lnTo>
                      <a:pt x="940" y="479"/>
                    </a:lnTo>
                    <a:lnTo>
                      <a:pt x="864" y="439"/>
                    </a:lnTo>
                    <a:lnTo>
                      <a:pt x="784" y="454"/>
                    </a:lnTo>
                    <a:lnTo>
                      <a:pt x="725" y="471"/>
                    </a:lnTo>
                    <a:lnTo>
                      <a:pt x="639" y="471"/>
                    </a:lnTo>
                    <a:lnTo>
                      <a:pt x="575" y="435"/>
                    </a:lnTo>
                    <a:lnTo>
                      <a:pt x="556" y="454"/>
                    </a:lnTo>
                    <a:lnTo>
                      <a:pt x="457" y="411"/>
                    </a:lnTo>
                    <a:lnTo>
                      <a:pt x="407" y="399"/>
                    </a:lnTo>
                    <a:lnTo>
                      <a:pt x="383" y="375"/>
                    </a:lnTo>
                    <a:lnTo>
                      <a:pt x="352" y="375"/>
                    </a:lnTo>
                    <a:lnTo>
                      <a:pt x="320" y="348"/>
                    </a:lnTo>
                    <a:lnTo>
                      <a:pt x="331" y="89"/>
                    </a:lnTo>
                    <a:lnTo>
                      <a:pt x="0" y="7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34" name="Freeform 138"/>
              <p:cNvSpPr>
                <a:spLocks/>
              </p:cNvSpPr>
              <p:nvPr/>
            </p:nvSpPr>
            <p:spPr bwMode="auto">
              <a:xfrm>
                <a:off x="2266" y="1392"/>
                <a:ext cx="562" cy="611"/>
              </a:xfrm>
              <a:custGeom>
                <a:avLst/>
                <a:gdLst>
                  <a:gd name="T0" fmla="*/ 4 w 711"/>
                  <a:gd name="T1" fmla="*/ 146 h 773"/>
                  <a:gd name="T2" fmla="*/ 32 w 711"/>
                  <a:gd name="T3" fmla="*/ 235 h 773"/>
                  <a:gd name="T4" fmla="*/ 36 w 711"/>
                  <a:gd name="T5" fmla="*/ 351 h 773"/>
                  <a:gd name="T6" fmla="*/ 55 w 711"/>
                  <a:gd name="T7" fmla="*/ 444 h 773"/>
                  <a:gd name="T8" fmla="*/ 28 w 711"/>
                  <a:gd name="T9" fmla="*/ 492 h 773"/>
                  <a:gd name="T10" fmla="*/ 66 w 711"/>
                  <a:gd name="T11" fmla="*/ 526 h 773"/>
                  <a:gd name="T12" fmla="*/ 64 w 711"/>
                  <a:gd name="T13" fmla="*/ 773 h 773"/>
                  <a:gd name="T14" fmla="*/ 583 w 711"/>
                  <a:gd name="T15" fmla="*/ 762 h 773"/>
                  <a:gd name="T16" fmla="*/ 574 w 711"/>
                  <a:gd name="T17" fmla="*/ 714 h 773"/>
                  <a:gd name="T18" fmla="*/ 519 w 711"/>
                  <a:gd name="T19" fmla="*/ 672 h 773"/>
                  <a:gd name="T20" fmla="*/ 490 w 711"/>
                  <a:gd name="T21" fmla="*/ 642 h 773"/>
                  <a:gd name="T22" fmla="*/ 420 w 711"/>
                  <a:gd name="T23" fmla="*/ 598 h 773"/>
                  <a:gd name="T24" fmla="*/ 422 w 711"/>
                  <a:gd name="T25" fmla="*/ 526 h 773"/>
                  <a:gd name="T26" fmla="*/ 407 w 711"/>
                  <a:gd name="T27" fmla="*/ 481 h 773"/>
                  <a:gd name="T28" fmla="*/ 466 w 711"/>
                  <a:gd name="T29" fmla="*/ 412 h 773"/>
                  <a:gd name="T30" fmla="*/ 462 w 711"/>
                  <a:gd name="T31" fmla="*/ 344 h 773"/>
                  <a:gd name="T32" fmla="*/ 557 w 711"/>
                  <a:gd name="T33" fmla="*/ 273 h 773"/>
                  <a:gd name="T34" fmla="*/ 580 w 711"/>
                  <a:gd name="T35" fmla="*/ 233 h 773"/>
                  <a:gd name="T36" fmla="*/ 711 w 711"/>
                  <a:gd name="T37" fmla="*/ 165 h 773"/>
                  <a:gd name="T38" fmla="*/ 652 w 711"/>
                  <a:gd name="T39" fmla="*/ 140 h 773"/>
                  <a:gd name="T40" fmla="*/ 601 w 711"/>
                  <a:gd name="T41" fmla="*/ 144 h 773"/>
                  <a:gd name="T42" fmla="*/ 589 w 711"/>
                  <a:gd name="T43" fmla="*/ 125 h 773"/>
                  <a:gd name="T44" fmla="*/ 494 w 711"/>
                  <a:gd name="T45" fmla="*/ 123 h 773"/>
                  <a:gd name="T46" fmla="*/ 431 w 711"/>
                  <a:gd name="T47" fmla="*/ 106 h 773"/>
                  <a:gd name="T48" fmla="*/ 300 w 711"/>
                  <a:gd name="T49" fmla="*/ 93 h 773"/>
                  <a:gd name="T50" fmla="*/ 281 w 711"/>
                  <a:gd name="T51" fmla="*/ 70 h 773"/>
                  <a:gd name="T52" fmla="*/ 228 w 711"/>
                  <a:gd name="T53" fmla="*/ 47 h 773"/>
                  <a:gd name="T54" fmla="*/ 218 w 711"/>
                  <a:gd name="T55" fmla="*/ 0 h 773"/>
                  <a:gd name="T56" fmla="*/ 184 w 711"/>
                  <a:gd name="T57" fmla="*/ 0 h 773"/>
                  <a:gd name="T58" fmla="*/ 184 w 711"/>
                  <a:gd name="T59" fmla="*/ 36 h 773"/>
                  <a:gd name="T60" fmla="*/ 0 w 711"/>
                  <a:gd name="T61" fmla="*/ 36 h 773"/>
                  <a:gd name="T62" fmla="*/ 4 w 711"/>
                  <a:gd name="T63" fmla="*/ 146 h 773"/>
                  <a:gd name="T64" fmla="*/ 4 w 711"/>
                  <a:gd name="T65" fmla="*/ 146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1" h="773">
                    <a:moveTo>
                      <a:pt x="4" y="146"/>
                    </a:moveTo>
                    <a:lnTo>
                      <a:pt x="32" y="235"/>
                    </a:lnTo>
                    <a:lnTo>
                      <a:pt x="36" y="351"/>
                    </a:lnTo>
                    <a:lnTo>
                      <a:pt x="55" y="444"/>
                    </a:lnTo>
                    <a:lnTo>
                      <a:pt x="28" y="492"/>
                    </a:lnTo>
                    <a:lnTo>
                      <a:pt x="66" y="526"/>
                    </a:lnTo>
                    <a:lnTo>
                      <a:pt x="64" y="773"/>
                    </a:lnTo>
                    <a:lnTo>
                      <a:pt x="583" y="762"/>
                    </a:lnTo>
                    <a:lnTo>
                      <a:pt x="574" y="714"/>
                    </a:lnTo>
                    <a:lnTo>
                      <a:pt x="519" y="672"/>
                    </a:lnTo>
                    <a:lnTo>
                      <a:pt x="490" y="642"/>
                    </a:lnTo>
                    <a:lnTo>
                      <a:pt x="420" y="598"/>
                    </a:lnTo>
                    <a:lnTo>
                      <a:pt x="422" y="526"/>
                    </a:lnTo>
                    <a:lnTo>
                      <a:pt x="407" y="481"/>
                    </a:lnTo>
                    <a:lnTo>
                      <a:pt x="466" y="412"/>
                    </a:lnTo>
                    <a:lnTo>
                      <a:pt x="462" y="344"/>
                    </a:lnTo>
                    <a:lnTo>
                      <a:pt x="557" y="273"/>
                    </a:lnTo>
                    <a:lnTo>
                      <a:pt x="580" y="233"/>
                    </a:lnTo>
                    <a:lnTo>
                      <a:pt x="711" y="165"/>
                    </a:lnTo>
                    <a:lnTo>
                      <a:pt x="652" y="140"/>
                    </a:lnTo>
                    <a:lnTo>
                      <a:pt x="601" y="144"/>
                    </a:lnTo>
                    <a:lnTo>
                      <a:pt x="589" y="125"/>
                    </a:lnTo>
                    <a:lnTo>
                      <a:pt x="494" y="123"/>
                    </a:lnTo>
                    <a:lnTo>
                      <a:pt x="431" y="106"/>
                    </a:lnTo>
                    <a:lnTo>
                      <a:pt x="300" y="93"/>
                    </a:lnTo>
                    <a:lnTo>
                      <a:pt x="281" y="70"/>
                    </a:lnTo>
                    <a:lnTo>
                      <a:pt x="228" y="47"/>
                    </a:lnTo>
                    <a:lnTo>
                      <a:pt x="218" y="0"/>
                    </a:lnTo>
                    <a:lnTo>
                      <a:pt x="184" y="0"/>
                    </a:lnTo>
                    <a:lnTo>
                      <a:pt x="184" y="36"/>
                    </a:lnTo>
                    <a:lnTo>
                      <a:pt x="0" y="36"/>
                    </a:lnTo>
                    <a:lnTo>
                      <a:pt x="4" y="146"/>
                    </a:lnTo>
                    <a:lnTo>
                      <a:pt x="4" y="146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35" name="Freeform 139"/>
              <p:cNvSpPr>
                <a:spLocks/>
              </p:cNvSpPr>
              <p:nvPr/>
            </p:nvSpPr>
            <p:spPr bwMode="auto">
              <a:xfrm>
                <a:off x="2305" y="1994"/>
                <a:ext cx="515" cy="333"/>
              </a:xfrm>
              <a:custGeom>
                <a:avLst/>
                <a:gdLst>
                  <a:gd name="T0" fmla="*/ 0 w 652"/>
                  <a:gd name="T1" fmla="*/ 42 h 422"/>
                  <a:gd name="T2" fmla="*/ 14 w 652"/>
                  <a:gd name="T3" fmla="*/ 64 h 422"/>
                  <a:gd name="T4" fmla="*/ 6 w 652"/>
                  <a:gd name="T5" fmla="*/ 89 h 422"/>
                  <a:gd name="T6" fmla="*/ 14 w 652"/>
                  <a:gd name="T7" fmla="*/ 148 h 422"/>
                  <a:gd name="T8" fmla="*/ 44 w 652"/>
                  <a:gd name="T9" fmla="*/ 232 h 422"/>
                  <a:gd name="T10" fmla="*/ 44 w 652"/>
                  <a:gd name="T11" fmla="*/ 256 h 422"/>
                  <a:gd name="T12" fmla="*/ 65 w 652"/>
                  <a:gd name="T13" fmla="*/ 296 h 422"/>
                  <a:gd name="T14" fmla="*/ 74 w 652"/>
                  <a:gd name="T15" fmla="*/ 359 h 422"/>
                  <a:gd name="T16" fmla="*/ 69 w 652"/>
                  <a:gd name="T17" fmla="*/ 378 h 422"/>
                  <a:gd name="T18" fmla="*/ 82 w 652"/>
                  <a:gd name="T19" fmla="*/ 399 h 422"/>
                  <a:gd name="T20" fmla="*/ 504 w 652"/>
                  <a:gd name="T21" fmla="*/ 389 h 422"/>
                  <a:gd name="T22" fmla="*/ 534 w 652"/>
                  <a:gd name="T23" fmla="*/ 422 h 422"/>
                  <a:gd name="T24" fmla="*/ 578 w 652"/>
                  <a:gd name="T25" fmla="*/ 327 h 422"/>
                  <a:gd name="T26" fmla="*/ 565 w 652"/>
                  <a:gd name="T27" fmla="*/ 291 h 422"/>
                  <a:gd name="T28" fmla="*/ 637 w 652"/>
                  <a:gd name="T29" fmla="*/ 234 h 422"/>
                  <a:gd name="T30" fmla="*/ 652 w 652"/>
                  <a:gd name="T31" fmla="*/ 192 h 422"/>
                  <a:gd name="T32" fmla="*/ 599 w 652"/>
                  <a:gd name="T33" fmla="*/ 131 h 422"/>
                  <a:gd name="T34" fmla="*/ 544 w 652"/>
                  <a:gd name="T35" fmla="*/ 68 h 422"/>
                  <a:gd name="T36" fmla="*/ 534 w 652"/>
                  <a:gd name="T37" fmla="*/ 0 h 422"/>
                  <a:gd name="T38" fmla="*/ 15 w 652"/>
                  <a:gd name="T39" fmla="*/ 11 h 422"/>
                  <a:gd name="T40" fmla="*/ 0 w 652"/>
                  <a:gd name="T41" fmla="*/ 9 h 422"/>
                  <a:gd name="T42" fmla="*/ 0 w 652"/>
                  <a:gd name="T43" fmla="*/ 42 h 422"/>
                  <a:gd name="T44" fmla="*/ 0 w 652"/>
                  <a:gd name="T45" fmla="*/ 4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2" h="422">
                    <a:moveTo>
                      <a:pt x="0" y="42"/>
                    </a:moveTo>
                    <a:lnTo>
                      <a:pt x="14" y="64"/>
                    </a:lnTo>
                    <a:lnTo>
                      <a:pt x="6" y="89"/>
                    </a:lnTo>
                    <a:lnTo>
                      <a:pt x="14" y="148"/>
                    </a:lnTo>
                    <a:lnTo>
                      <a:pt x="44" y="232"/>
                    </a:lnTo>
                    <a:lnTo>
                      <a:pt x="44" y="256"/>
                    </a:lnTo>
                    <a:lnTo>
                      <a:pt x="65" y="296"/>
                    </a:lnTo>
                    <a:lnTo>
                      <a:pt x="74" y="359"/>
                    </a:lnTo>
                    <a:lnTo>
                      <a:pt x="69" y="378"/>
                    </a:lnTo>
                    <a:lnTo>
                      <a:pt x="82" y="399"/>
                    </a:lnTo>
                    <a:lnTo>
                      <a:pt x="504" y="389"/>
                    </a:lnTo>
                    <a:lnTo>
                      <a:pt x="534" y="422"/>
                    </a:lnTo>
                    <a:lnTo>
                      <a:pt x="578" y="327"/>
                    </a:lnTo>
                    <a:lnTo>
                      <a:pt x="565" y="291"/>
                    </a:lnTo>
                    <a:lnTo>
                      <a:pt x="637" y="234"/>
                    </a:lnTo>
                    <a:lnTo>
                      <a:pt x="652" y="192"/>
                    </a:lnTo>
                    <a:lnTo>
                      <a:pt x="599" y="131"/>
                    </a:lnTo>
                    <a:lnTo>
                      <a:pt x="544" y="68"/>
                    </a:lnTo>
                    <a:lnTo>
                      <a:pt x="534" y="0"/>
                    </a:lnTo>
                    <a:lnTo>
                      <a:pt x="15" y="11"/>
                    </a:lnTo>
                    <a:lnTo>
                      <a:pt x="0" y="9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36" name="Freeform 140"/>
              <p:cNvSpPr>
                <a:spLocks/>
              </p:cNvSpPr>
              <p:nvPr/>
            </p:nvSpPr>
            <p:spPr bwMode="auto">
              <a:xfrm>
                <a:off x="2370" y="2302"/>
                <a:ext cx="573" cy="486"/>
              </a:xfrm>
              <a:custGeom>
                <a:avLst/>
                <a:gdLst>
                  <a:gd name="T0" fmla="*/ 44 w 726"/>
                  <a:gd name="T1" fmla="*/ 90 h 616"/>
                  <a:gd name="T2" fmla="*/ 65 w 726"/>
                  <a:gd name="T3" fmla="*/ 109 h 616"/>
                  <a:gd name="T4" fmla="*/ 78 w 726"/>
                  <a:gd name="T5" fmla="*/ 105 h 616"/>
                  <a:gd name="T6" fmla="*/ 93 w 726"/>
                  <a:gd name="T7" fmla="*/ 126 h 616"/>
                  <a:gd name="T8" fmla="*/ 80 w 726"/>
                  <a:gd name="T9" fmla="*/ 126 h 616"/>
                  <a:gd name="T10" fmla="*/ 67 w 726"/>
                  <a:gd name="T11" fmla="*/ 153 h 616"/>
                  <a:gd name="T12" fmla="*/ 99 w 726"/>
                  <a:gd name="T13" fmla="*/ 198 h 616"/>
                  <a:gd name="T14" fmla="*/ 124 w 726"/>
                  <a:gd name="T15" fmla="*/ 206 h 616"/>
                  <a:gd name="T16" fmla="*/ 120 w 726"/>
                  <a:gd name="T17" fmla="*/ 493 h 616"/>
                  <a:gd name="T18" fmla="*/ 124 w 726"/>
                  <a:gd name="T19" fmla="*/ 563 h 616"/>
                  <a:gd name="T20" fmla="*/ 606 w 726"/>
                  <a:gd name="T21" fmla="*/ 548 h 616"/>
                  <a:gd name="T22" fmla="*/ 610 w 726"/>
                  <a:gd name="T23" fmla="*/ 590 h 616"/>
                  <a:gd name="T24" fmla="*/ 591 w 726"/>
                  <a:gd name="T25" fmla="*/ 616 h 616"/>
                  <a:gd name="T26" fmla="*/ 665 w 726"/>
                  <a:gd name="T27" fmla="*/ 612 h 616"/>
                  <a:gd name="T28" fmla="*/ 679 w 726"/>
                  <a:gd name="T29" fmla="*/ 590 h 616"/>
                  <a:gd name="T30" fmla="*/ 679 w 726"/>
                  <a:gd name="T31" fmla="*/ 563 h 616"/>
                  <a:gd name="T32" fmla="*/ 696 w 726"/>
                  <a:gd name="T33" fmla="*/ 544 h 616"/>
                  <a:gd name="T34" fmla="*/ 702 w 726"/>
                  <a:gd name="T35" fmla="*/ 523 h 616"/>
                  <a:gd name="T36" fmla="*/ 721 w 726"/>
                  <a:gd name="T37" fmla="*/ 521 h 616"/>
                  <a:gd name="T38" fmla="*/ 726 w 726"/>
                  <a:gd name="T39" fmla="*/ 479 h 616"/>
                  <a:gd name="T40" fmla="*/ 700 w 726"/>
                  <a:gd name="T41" fmla="*/ 474 h 616"/>
                  <a:gd name="T42" fmla="*/ 683 w 726"/>
                  <a:gd name="T43" fmla="*/ 443 h 616"/>
                  <a:gd name="T44" fmla="*/ 656 w 726"/>
                  <a:gd name="T45" fmla="*/ 369 h 616"/>
                  <a:gd name="T46" fmla="*/ 626 w 726"/>
                  <a:gd name="T47" fmla="*/ 358 h 616"/>
                  <a:gd name="T48" fmla="*/ 591 w 726"/>
                  <a:gd name="T49" fmla="*/ 331 h 616"/>
                  <a:gd name="T50" fmla="*/ 578 w 726"/>
                  <a:gd name="T51" fmla="*/ 293 h 616"/>
                  <a:gd name="T52" fmla="*/ 599 w 726"/>
                  <a:gd name="T53" fmla="*/ 234 h 616"/>
                  <a:gd name="T54" fmla="*/ 582 w 726"/>
                  <a:gd name="T55" fmla="*/ 223 h 616"/>
                  <a:gd name="T56" fmla="*/ 540 w 726"/>
                  <a:gd name="T57" fmla="*/ 223 h 616"/>
                  <a:gd name="T58" fmla="*/ 530 w 726"/>
                  <a:gd name="T59" fmla="*/ 187 h 616"/>
                  <a:gd name="T60" fmla="*/ 460 w 726"/>
                  <a:gd name="T61" fmla="*/ 114 h 616"/>
                  <a:gd name="T62" fmla="*/ 445 w 726"/>
                  <a:gd name="T63" fmla="*/ 56 h 616"/>
                  <a:gd name="T64" fmla="*/ 452 w 726"/>
                  <a:gd name="T65" fmla="*/ 33 h 616"/>
                  <a:gd name="T66" fmla="*/ 422 w 726"/>
                  <a:gd name="T67" fmla="*/ 0 h 616"/>
                  <a:gd name="T68" fmla="*/ 0 w 726"/>
                  <a:gd name="T69" fmla="*/ 10 h 616"/>
                  <a:gd name="T70" fmla="*/ 44 w 726"/>
                  <a:gd name="T71" fmla="*/ 90 h 616"/>
                  <a:gd name="T72" fmla="*/ 44 w 726"/>
                  <a:gd name="T73" fmla="*/ 90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6" h="616">
                    <a:moveTo>
                      <a:pt x="44" y="90"/>
                    </a:moveTo>
                    <a:lnTo>
                      <a:pt x="65" y="109"/>
                    </a:lnTo>
                    <a:lnTo>
                      <a:pt x="78" y="105"/>
                    </a:lnTo>
                    <a:lnTo>
                      <a:pt x="93" y="126"/>
                    </a:lnTo>
                    <a:lnTo>
                      <a:pt x="80" y="126"/>
                    </a:lnTo>
                    <a:lnTo>
                      <a:pt x="67" y="153"/>
                    </a:lnTo>
                    <a:lnTo>
                      <a:pt x="99" y="198"/>
                    </a:lnTo>
                    <a:lnTo>
                      <a:pt x="124" y="206"/>
                    </a:lnTo>
                    <a:lnTo>
                      <a:pt x="120" y="493"/>
                    </a:lnTo>
                    <a:lnTo>
                      <a:pt x="124" y="563"/>
                    </a:lnTo>
                    <a:lnTo>
                      <a:pt x="606" y="548"/>
                    </a:lnTo>
                    <a:lnTo>
                      <a:pt x="610" y="590"/>
                    </a:lnTo>
                    <a:lnTo>
                      <a:pt x="591" y="616"/>
                    </a:lnTo>
                    <a:lnTo>
                      <a:pt x="665" y="612"/>
                    </a:lnTo>
                    <a:lnTo>
                      <a:pt x="679" y="590"/>
                    </a:lnTo>
                    <a:lnTo>
                      <a:pt x="679" y="563"/>
                    </a:lnTo>
                    <a:lnTo>
                      <a:pt x="696" y="544"/>
                    </a:lnTo>
                    <a:lnTo>
                      <a:pt x="702" y="523"/>
                    </a:lnTo>
                    <a:lnTo>
                      <a:pt x="721" y="521"/>
                    </a:lnTo>
                    <a:lnTo>
                      <a:pt x="726" y="479"/>
                    </a:lnTo>
                    <a:lnTo>
                      <a:pt x="700" y="474"/>
                    </a:lnTo>
                    <a:lnTo>
                      <a:pt x="683" y="443"/>
                    </a:lnTo>
                    <a:lnTo>
                      <a:pt x="656" y="369"/>
                    </a:lnTo>
                    <a:lnTo>
                      <a:pt x="626" y="358"/>
                    </a:lnTo>
                    <a:lnTo>
                      <a:pt x="591" y="331"/>
                    </a:lnTo>
                    <a:lnTo>
                      <a:pt x="578" y="293"/>
                    </a:lnTo>
                    <a:lnTo>
                      <a:pt x="599" y="234"/>
                    </a:lnTo>
                    <a:lnTo>
                      <a:pt x="582" y="223"/>
                    </a:lnTo>
                    <a:lnTo>
                      <a:pt x="540" y="223"/>
                    </a:lnTo>
                    <a:lnTo>
                      <a:pt x="530" y="187"/>
                    </a:lnTo>
                    <a:lnTo>
                      <a:pt x="460" y="114"/>
                    </a:lnTo>
                    <a:lnTo>
                      <a:pt x="445" y="56"/>
                    </a:lnTo>
                    <a:lnTo>
                      <a:pt x="452" y="33"/>
                    </a:lnTo>
                    <a:lnTo>
                      <a:pt x="422" y="0"/>
                    </a:lnTo>
                    <a:lnTo>
                      <a:pt x="0" y="10"/>
                    </a:lnTo>
                    <a:lnTo>
                      <a:pt x="44" y="90"/>
                    </a:lnTo>
                    <a:lnTo>
                      <a:pt x="44" y="9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37" name="Freeform 141"/>
              <p:cNvSpPr>
                <a:spLocks/>
              </p:cNvSpPr>
              <p:nvPr/>
            </p:nvSpPr>
            <p:spPr bwMode="auto">
              <a:xfrm>
                <a:off x="2468" y="2734"/>
                <a:ext cx="434" cy="379"/>
              </a:xfrm>
              <a:custGeom>
                <a:avLst/>
                <a:gdLst>
                  <a:gd name="T0" fmla="*/ 20 w 549"/>
                  <a:gd name="T1" fmla="*/ 163 h 481"/>
                  <a:gd name="T2" fmla="*/ 17 w 549"/>
                  <a:gd name="T3" fmla="*/ 397 h 481"/>
                  <a:gd name="T4" fmla="*/ 28 w 549"/>
                  <a:gd name="T5" fmla="*/ 410 h 481"/>
                  <a:gd name="T6" fmla="*/ 66 w 549"/>
                  <a:gd name="T7" fmla="*/ 410 h 481"/>
                  <a:gd name="T8" fmla="*/ 68 w 549"/>
                  <a:gd name="T9" fmla="*/ 481 h 481"/>
                  <a:gd name="T10" fmla="*/ 397 w 549"/>
                  <a:gd name="T11" fmla="*/ 477 h 481"/>
                  <a:gd name="T12" fmla="*/ 389 w 549"/>
                  <a:gd name="T13" fmla="*/ 405 h 481"/>
                  <a:gd name="T14" fmla="*/ 418 w 549"/>
                  <a:gd name="T15" fmla="*/ 325 h 481"/>
                  <a:gd name="T16" fmla="*/ 460 w 549"/>
                  <a:gd name="T17" fmla="*/ 268 h 481"/>
                  <a:gd name="T18" fmla="*/ 456 w 549"/>
                  <a:gd name="T19" fmla="*/ 253 h 481"/>
                  <a:gd name="T20" fmla="*/ 486 w 549"/>
                  <a:gd name="T21" fmla="*/ 203 h 481"/>
                  <a:gd name="T22" fmla="*/ 503 w 549"/>
                  <a:gd name="T23" fmla="*/ 148 h 481"/>
                  <a:gd name="T24" fmla="*/ 498 w 549"/>
                  <a:gd name="T25" fmla="*/ 144 h 481"/>
                  <a:gd name="T26" fmla="*/ 524 w 549"/>
                  <a:gd name="T27" fmla="*/ 123 h 481"/>
                  <a:gd name="T28" fmla="*/ 549 w 549"/>
                  <a:gd name="T29" fmla="*/ 76 h 481"/>
                  <a:gd name="T30" fmla="*/ 541 w 549"/>
                  <a:gd name="T31" fmla="*/ 64 h 481"/>
                  <a:gd name="T32" fmla="*/ 467 w 549"/>
                  <a:gd name="T33" fmla="*/ 68 h 481"/>
                  <a:gd name="T34" fmla="*/ 486 w 549"/>
                  <a:gd name="T35" fmla="*/ 42 h 481"/>
                  <a:gd name="T36" fmla="*/ 482 w 549"/>
                  <a:gd name="T37" fmla="*/ 0 h 481"/>
                  <a:gd name="T38" fmla="*/ 0 w 549"/>
                  <a:gd name="T39" fmla="*/ 15 h 481"/>
                  <a:gd name="T40" fmla="*/ 20 w 549"/>
                  <a:gd name="T41" fmla="*/ 163 h 481"/>
                  <a:gd name="T42" fmla="*/ 20 w 549"/>
                  <a:gd name="T43" fmla="*/ 163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9" h="481">
                    <a:moveTo>
                      <a:pt x="20" y="163"/>
                    </a:moveTo>
                    <a:lnTo>
                      <a:pt x="17" y="397"/>
                    </a:lnTo>
                    <a:lnTo>
                      <a:pt x="28" y="410"/>
                    </a:lnTo>
                    <a:lnTo>
                      <a:pt x="66" y="410"/>
                    </a:lnTo>
                    <a:lnTo>
                      <a:pt x="68" y="481"/>
                    </a:lnTo>
                    <a:lnTo>
                      <a:pt x="397" y="477"/>
                    </a:lnTo>
                    <a:lnTo>
                      <a:pt x="389" y="405"/>
                    </a:lnTo>
                    <a:lnTo>
                      <a:pt x="418" y="325"/>
                    </a:lnTo>
                    <a:lnTo>
                      <a:pt x="460" y="268"/>
                    </a:lnTo>
                    <a:lnTo>
                      <a:pt x="456" y="253"/>
                    </a:lnTo>
                    <a:lnTo>
                      <a:pt x="486" y="203"/>
                    </a:lnTo>
                    <a:lnTo>
                      <a:pt x="503" y="148"/>
                    </a:lnTo>
                    <a:lnTo>
                      <a:pt x="498" y="144"/>
                    </a:lnTo>
                    <a:lnTo>
                      <a:pt x="524" y="123"/>
                    </a:lnTo>
                    <a:lnTo>
                      <a:pt x="549" y="76"/>
                    </a:lnTo>
                    <a:lnTo>
                      <a:pt x="541" y="64"/>
                    </a:lnTo>
                    <a:lnTo>
                      <a:pt x="467" y="68"/>
                    </a:lnTo>
                    <a:lnTo>
                      <a:pt x="486" y="42"/>
                    </a:lnTo>
                    <a:lnTo>
                      <a:pt x="482" y="0"/>
                    </a:lnTo>
                    <a:lnTo>
                      <a:pt x="0" y="15"/>
                    </a:lnTo>
                    <a:lnTo>
                      <a:pt x="20" y="163"/>
                    </a:lnTo>
                    <a:lnTo>
                      <a:pt x="20" y="163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38" name="Freeform 142"/>
              <p:cNvSpPr>
                <a:spLocks/>
              </p:cNvSpPr>
              <p:nvPr/>
            </p:nvSpPr>
            <p:spPr bwMode="auto">
              <a:xfrm>
                <a:off x="2521" y="3110"/>
                <a:ext cx="495" cy="419"/>
              </a:xfrm>
              <a:custGeom>
                <a:avLst/>
                <a:gdLst>
                  <a:gd name="T0" fmla="*/ 0 w 626"/>
                  <a:gd name="T1" fmla="*/ 4 h 528"/>
                  <a:gd name="T2" fmla="*/ 8 w 626"/>
                  <a:gd name="T3" fmla="*/ 146 h 528"/>
                  <a:gd name="T4" fmla="*/ 65 w 626"/>
                  <a:gd name="T5" fmla="*/ 251 h 528"/>
                  <a:gd name="T6" fmla="*/ 44 w 626"/>
                  <a:gd name="T7" fmla="*/ 333 h 528"/>
                  <a:gd name="T8" fmla="*/ 48 w 626"/>
                  <a:gd name="T9" fmla="*/ 401 h 528"/>
                  <a:gd name="T10" fmla="*/ 21 w 626"/>
                  <a:gd name="T11" fmla="*/ 435 h 528"/>
                  <a:gd name="T12" fmla="*/ 32 w 626"/>
                  <a:gd name="T13" fmla="*/ 447 h 528"/>
                  <a:gd name="T14" fmla="*/ 114 w 626"/>
                  <a:gd name="T15" fmla="*/ 435 h 528"/>
                  <a:gd name="T16" fmla="*/ 219 w 626"/>
                  <a:gd name="T17" fmla="*/ 464 h 528"/>
                  <a:gd name="T18" fmla="*/ 251 w 626"/>
                  <a:gd name="T19" fmla="*/ 437 h 528"/>
                  <a:gd name="T20" fmla="*/ 352 w 626"/>
                  <a:gd name="T21" fmla="*/ 479 h 528"/>
                  <a:gd name="T22" fmla="*/ 361 w 626"/>
                  <a:gd name="T23" fmla="*/ 502 h 528"/>
                  <a:gd name="T24" fmla="*/ 399 w 626"/>
                  <a:gd name="T25" fmla="*/ 519 h 528"/>
                  <a:gd name="T26" fmla="*/ 418 w 626"/>
                  <a:gd name="T27" fmla="*/ 498 h 528"/>
                  <a:gd name="T28" fmla="*/ 468 w 626"/>
                  <a:gd name="T29" fmla="*/ 517 h 528"/>
                  <a:gd name="T30" fmla="*/ 498 w 626"/>
                  <a:gd name="T31" fmla="*/ 502 h 528"/>
                  <a:gd name="T32" fmla="*/ 492 w 626"/>
                  <a:gd name="T33" fmla="*/ 471 h 528"/>
                  <a:gd name="T34" fmla="*/ 574 w 626"/>
                  <a:gd name="T35" fmla="*/ 498 h 528"/>
                  <a:gd name="T36" fmla="*/ 570 w 626"/>
                  <a:gd name="T37" fmla="*/ 528 h 528"/>
                  <a:gd name="T38" fmla="*/ 626 w 626"/>
                  <a:gd name="T39" fmla="*/ 488 h 528"/>
                  <a:gd name="T40" fmla="*/ 576 w 626"/>
                  <a:gd name="T41" fmla="*/ 483 h 528"/>
                  <a:gd name="T42" fmla="*/ 538 w 626"/>
                  <a:gd name="T43" fmla="*/ 445 h 528"/>
                  <a:gd name="T44" fmla="*/ 586 w 626"/>
                  <a:gd name="T45" fmla="*/ 395 h 528"/>
                  <a:gd name="T46" fmla="*/ 586 w 626"/>
                  <a:gd name="T47" fmla="*/ 367 h 528"/>
                  <a:gd name="T48" fmla="*/ 534 w 626"/>
                  <a:gd name="T49" fmla="*/ 409 h 528"/>
                  <a:gd name="T50" fmla="*/ 510 w 626"/>
                  <a:gd name="T51" fmla="*/ 395 h 528"/>
                  <a:gd name="T52" fmla="*/ 530 w 626"/>
                  <a:gd name="T53" fmla="*/ 371 h 528"/>
                  <a:gd name="T54" fmla="*/ 473 w 626"/>
                  <a:gd name="T55" fmla="*/ 388 h 528"/>
                  <a:gd name="T56" fmla="*/ 437 w 626"/>
                  <a:gd name="T57" fmla="*/ 372 h 528"/>
                  <a:gd name="T58" fmla="*/ 447 w 626"/>
                  <a:gd name="T59" fmla="*/ 348 h 528"/>
                  <a:gd name="T60" fmla="*/ 544 w 626"/>
                  <a:gd name="T61" fmla="*/ 367 h 528"/>
                  <a:gd name="T62" fmla="*/ 506 w 626"/>
                  <a:gd name="T63" fmla="*/ 304 h 528"/>
                  <a:gd name="T64" fmla="*/ 511 w 626"/>
                  <a:gd name="T65" fmla="*/ 258 h 528"/>
                  <a:gd name="T66" fmla="*/ 291 w 626"/>
                  <a:gd name="T67" fmla="*/ 268 h 528"/>
                  <a:gd name="T68" fmla="*/ 318 w 626"/>
                  <a:gd name="T69" fmla="*/ 169 h 528"/>
                  <a:gd name="T70" fmla="*/ 356 w 626"/>
                  <a:gd name="T71" fmla="*/ 118 h 528"/>
                  <a:gd name="T72" fmla="*/ 342 w 626"/>
                  <a:gd name="T73" fmla="*/ 104 h 528"/>
                  <a:gd name="T74" fmla="*/ 329 w 626"/>
                  <a:gd name="T75" fmla="*/ 0 h 528"/>
                  <a:gd name="T76" fmla="*/ 0 w 626"/>
                  <a:gd name="T77" fmla="*/ 4 h 528"/>
                  <a:gd name="T78" fmla="*/ 0 w 626"/>
                  <a:gd name="T79" fmla="*/ 4 h 528"/>
                  <a:gd name="T80" fmla="*/ 0 w 626"/>
                  <a:gd name="T81" fmla="*/ 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6" h="528">
                    <a:moveTo>
                      <a:pt x="0" y="4"/>
                    </a:moveTo>
                    <a:lnTo>
                      <a:pt x="8" y="146"/>
                    </a:lnTo>
                    <a:lnTo>
                      <a:pt x="65" y="251"/>
                    </a:lnTo>
                    <a:lnTo>
                      <a:pt x="44" y="333"/>
                    </a:lnTo>
                    <a:lnTo>
                      <a:pt x="48" y="401"/>
                    </a:lnTo>
                    <a:lnTo>
                      <a:pt x="21" y="435"/>
                    </a:lnTo>
                    <a:lnTo>
                      <a:pt x="32" y="447"/>
                    </a:lnTo>
                    <a:lnTo>
                      <a:pt x="114" y="435"/>
                    </a:lnTo>
                    <a:lnTo>
                      <a:pt x="219" y="464"/>
                    </a:lnTo>
                    <a:lnTo>
                      <a:pt x="251" y="437"/>
                    </a:lnTo>
                    <a:lnTo>
                      <a:pt x="352" y="479"/>
                    </a:lnTo>
                    <a:lnTo>
                      <a:pt x="361" y="502"/>
                    </a:lnTo>
                    <a:lnTo>
                      <a:pt x="399" y="519"/>
                    </a:lnTo>
                    <a:lnTo>
                      <a:pt x="418" y="498"/>
                    </a:lnTo>
                    <a:lnTo>
                      <a:pt x="468" y="517"/>
                    </a:lnTo>
                    <a:lnTo>
                      <a:pt x="498" y="502"/>
                    </a:lnTo>
                    <a:lnTo>
                      <a:pt x="492" y="471"/>
                    </a:lnTo>
                    <a:lnTo>
                      <a:pt x="574" y="498"/>
                    </a:lnTo>
                    <a:lnTo>
                      <a:pt x="570" y="528"/>
                    </a:lnTo>
                    <a:lnTo>
                      <a:pt x="626" y="488"/>
                    </a:lnTo>
                    <a:lnTo>
                      <a:pt x="576" y="483"/>
                    </a:lnTo>
                    <a:lnTo>
                      <a:pt x="538" y="445"/>
                    </a:lnTo>
                    <a:lnTo>
                      <a:pt x="586" y="395"/>
                    </a:lnTo>
                    <a:lnTo>
                      <a:pt x="586" y="367"/>
                    </a:lnTo>
                    <a:lnTo>
                      <a:pt x="534" y="409"/>
                    </a:lnTo>
                    <a:lnTo>
                      <a:pt x="510" y="395"/>
                    </a:lnTo>
                    <a:lnTo>
                      <a:pt x="530" y="371"/>
                    </a:lnTo>
                    <a:lnTo>
                      <a:pt x="473" y="388"/>
                    </a:lnTo>
                    <a:lnTo>
                      <a:pt x="437" y="372"/>
                    </a:lnTo>
                    <a:lnTo>
                      <a:pt x="447" y="348"/>
                    </a:lnTo>
                    <a:lnTo>
                      <a:pt x="544" y="367"/>
                    </a:lnTo>
                    <a:lnTo>
                      <a:pt x="506" y="304"/>
                    </a:lnTo>
                    <a:lnTo>
                      <a:pt x="511" y="258"/>
                    </a:lnTo>
                    <a:lnTo>
                      <a:pt x="291" y="268"/>
                    </a:lnTo>
                    <a:lnTo>
                      <a:pt x="318" y="169"/>
                    </a:lnTo>
                    <a:lnTo>
                      <a:pt x="356" y="118"/>
                    </a:lnTo>
                    <a:lnTo>
                      <a:pt x="342" y="104"/>
                    </a:lnTo>
                    <a:lnTo>
                      <a:pt x="329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39" name="Freeform 143"/>
              <p:cNvSpPr>
                <a:spLocks/>
              </p:cNvSpPr>
              <p:nvPr/>
            </p:nvSpPr>
            <p:spPr bwMode="auto">
              <a:xfrm>
                <a:off x="2773" y="1564"/>
                <a:ext cx="491" cy="245"/>
              </a:xfrm>
              <a:custGeom>
                <a:avLst/>
                <a:gdLst>
                  <a:gd name="T0" fmla="*/ 224 w 621"/>
                  <a:gd name="T1" fmla="*/ 204 h 310"/>
                  <a:gd name="T2" fmla="*/ 233 w 621"/>
                  <a:gd name="T3" fmla="*/ 223 h 310"/>
                  <a:gd name="T4" fmla="*/ 254 w 621"/>
                  <a:gd name="T5" fmla="*/ 228 h 310"/>
                  <a:gd name="T6" fmla="*/ 285 w 621"/>
                  <a:gd name="T7" fmla="*/ 310 h 310"/>
                  <a:gd name="T8" fmla="*/ 340 w 621"/>
                  <a:gd name="T9" fmla="*/ 198 h 310"/>
                  <a:gd name="T10" fmla="*/ 368 w 621"/>
                  <a:gd name="T11" fmla="*/ 202 h 310"/>
                  <a:gd name="T12" fmla="*/ 403 w 621"/>
                  <a:gd name="T13" fmla="*/ 185 h 310"/>
                  <a:gd name="T14" fmla="*/ 463 w 621"/>
                  <a:gd name="T15" fmla="*/ 185 h 310"/>
                  <a:gd name="T16" fmla="*/ 484 w 621"/>
                  <a:gd name="T17" fmla="*/ 158 h 310"/>
                  <a:gd name="T18" fmla="*/ 600 w 621"/>
                  <a:gd name="T19" fmla="*/ 162 h 310"/>
                  <a:gd name="T20" fmla="*/ 621 w 621"/>
                  <a:gd name="T21" fmla="*/ 145 h 310"/>
                  <a:gd name="T22" fmla="*/ 585 w 621"/>
                  <a:gd name="T23" fmla="*/ 101 h 310"/>
                  <a:gd name="T24" fmla="*/ 513 w 621"/>
                  <a:gd name="T25" fmla="*/ 103 h 310"/>
                  <a:gd name="T26" fmla="*/ 458 w 621"/>
                  <a:gd name="T27" fmla="*/ 95 h 310"/>
                  <a:gd name="T28" fmla="*/ 385 w 621"/>
                  <a:gd name="T29" fmla="*/ 95 h 310"/>
                  <a:gd name="T30" fmla="*/ 361 w 621"/>
                  <a:gd name="T31" fmla="*/ 131 h 310"/>
                  <a:gd name="T32" fmla="*/ 325 w 621"/>
                  <a:gd name="T33" fmla="*/ 111 h 310"/>
                  <a:gd name="T34" fmla="*/ 287 w 621"/>
                  <a:gd name="T35" fmla="*/ 114 h 310"/>
                  <a:gd name="T36" fmla="*/ 271 w 621"/>
                  <a:gd name="T37" fmla="*/ 76 h 310"/>
                  <a:gd name="T38" fmla="*/ 192 w 621"/>
                  <a:gd name="T39" fmla="*/ 71 h 310"/>
                  <a:gd name="T40" fmla="*/ 182 w 621"/>
                  <a:gd name="T41" fmla="*/ 55 h 310"/>
                  <a:gd name="T42" fmla="*/ 218 w 621"/>
                  <a:gd name="T43" fmla="*/ 17 h 310"/>
                  <a:gd name="T44" fmla="*/ 247 w 621"/>
                  <a:gd name="T45" fmla="*/ 14 h 310"/>
                  <a:gd name="T46" fmla="*/ 218 w 621"/>
                  <a:gd name="T47" fmla="*/ 0 h 310"/>
                  <a:gd name="T48" fmla="*/ 173 w 621"/>
                  <a:gd name="T49" fmla="*/ 12 h 310"/>
                  <a:gd name="T50" fmla="*/ 96 w 621"/>
                  <a:gd name="T51" fmla="*/ 88 h 310"/>
                  <a:gd name="T52" fmla="*/ 58 w 621"/>
                  <a:gd name="T53" fmla="*/ 95 h 310"/>
                  <a:gd name="T54" fmla="*/ 0 w 621"/>
                  <a:gd name="T55" fmla="*/ 133 h 310"/>
                  <a:gd name="T56" fmla="*/ 224 w 621"/>
                  <a:gd name="T57" fmla="*/ 204 h 310"/>
                  <a:gd name="T58" fmla="*/ 224 w 621"/>
                  <a:gd name="T59" fmla="*/ 20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1" h="310">
                    <a:moveTo>
                      <a:pt x="224" y="204"/>
                    </a:moveTo>
                    <a:lnTo>
                      <a:pt x="233" y="223"/>
                    </a:lnTo>
                    <a:lnTo>
                      <a:pt x="254" y="228"/>
                    </a:lnTo>
                    <a:lnTo>
                      <a:pt x="285" y="310"/>
                    </a:lnTo>
                    <a:lnTo>
                      <a:pt x="340" y="198"/>
                    </a:lnTo>
                    <a:lnTo>
                      <a:pt x="368" y="202"/>
                    </a:lnTo>
                    <a:lnTo>
                      <a:pt x="403" y="185"/>
                    </a:lnTo>
                    <a:lnTo>
                      <a:pt x="463" y="185"/>
                    </a:lnTo>
                    <a:lnTo>
                      <a:pt x="484" y="158"/>
                    </a:lnTo>
                    <a:lnTo>
                      <a:pt x="600" y="162"/>
                    </a:lnTo>
                    <a:lnTo>
                      <a:pt x="621" y="145"/>
                    </a:lnTo>
                    <a:lnTo>
                      <a:pt x="585" y="101"/>
                    </a:lnTo>
                    <a:lnTo>
                      <a:pt x="513" y="103"/>
                    </a:lnTo>
                    <a:lnTo>
                      <a:pt x="458" y="95"/>
                    </a:lnTo>
                    <a:lnTo>
                      <a:pt x="385" y="95"/>
                    </a:lnTo>
                    <a:lnTo>
                      <a:pt x="361" y="131"/>
                    </a:lnTo>
                    <a:lnTo>
                      <a:pt x="325" y="111"/>
                    </a:lnTo>
                    <a:lnTo>
                      <a:pt x="287" y="114"/>
                    </a:lnTo>
                    <a:lnTo>
                      <a:pt x="271" y="76"/>
                    </a:lnTo>
                    <a:lnTo>
                      <a:pt x="192" y="71"/>
                    </a:lnTo>
                    <a:lnTo>
                      <a:pt x="182" y="55"/>
                    </a:lnTo>
                    <a:lnTo>
                      <a:pt x="218" y="17"/>
                    </a:lnTo>
                    <a:lnTo>
                      <a:pt x="247" y="14"/>
                    </a:lnTo>
                    <a:lnTo>
                      <a:pt x="218" y="0"/>
                    </a:lnTo>
                    <a:lnTo>
                      <a:pt x="173" y="12"/>
                    </a:lnTo>
                    <a:lnTo>
                      <a:pt x="96" y="88"/>
                    </a:lnTo>
                    <a:lnTo>
                      <a:pt x="58" y="95"/>
                    </a:lnTo>
                    <a:lnTo>
                      <a:pt x="0" y="133"/>
                    </a:lnTo>
                    <a:lnTo>
                      <a:pt x="224" y="204"/>
                    </a:lnTo>
                    <a:lnTo>
                      <a:pt x="224" y="20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40" name="Freeform 144"/>
              <p:cNvSpPr>
                <a:spLocks/>
              </p:cNvSpPr>
              <p:nvPr/>
            </p:nvSpPr>
            <p:spPr bwMode="auto">
              <a:xfrm>
                <a:off x="3090" y="1716"/>
                <a:ext cx="332" cy="440"/>
              </a:xfrm>
              <a:custGeom>
                <a:avLst/>
                <a:gdLst>
                  <a:gd name="T0" fmla="*/ 47 w 420"/>
                  <a:gd name="T1" fmla="*/ 464 h 559"/>
                  <a:gd name="T2" fmla="*/ 40 w 420"/>
                  <a:gd name="T3" fmla="*/ 371 h 559"/>
                  <a:gd name="T4" fmla="*/ 5 w 420"/>
                  <a:gd name="T5" fmla="*/ 301 h 559"/>
                  <a:gd name="T6" fmla="*/ 20 w 420"/>
                  <a:gd name="T7" fmla="*/ 160 h 559"/>
                  <a:gd name="T8" fmla="*/ 81 w 420"/>
                  <a:gd name="T9" fmla="*/ 84 h 559"/>
                  <a:gd name="T10" fmla="*/ 78 w 420"/>
                  <a:gd name="T11" fmla="*/ 141 h 559"/>
                  <a:gd name="T12" fmla="*/ 97 w 420"/>
                  <a:gd name="T13" fmla="*/ 128 h 559"/>
                  <a:gd name="T14" fmla="*/ 97 w 420"/>
                  <a:gd name="T15" fmla="*/ 84 h 559"/>
                  <a:gd name="T16" fmla="*/ 119 w 420"/>
                  <a:gd name="T17" fmla="*/ 57 h 559"/>
                  <a:gd name="T18" fmla="*/ 127 w 420"/>
                  <a:gd name="T19" fmla="*/ 6 h 559"/>
                  <a:gd name="T20" fmla="*/ 148 w 420"/>
                  <a:gd name="T21" fmla="*/ 0 h 559"/>
                  <a:gd name="T22" fmla="*/ 275 w 420"/>
                  <a:gd name="T23" fmla="*/ 44 h 559"/>
                  <a:gd name="T24" fmla="*/ 287 w 420"/>
                  <a:gd name="T25" fmla="*/ 80 h 559"/>
                  <a:gd name="T26" fmla="*/ 304 w 420"/>
                  <a:gd name="T27" fmla="*/ 114 h 559"/>
                  <a:gd name="T28" fmla="*/ 308 w 420"/>
                  <a:gd name="T29" fmla="*/ 175 h 559"/>
                  <a:gd name="T30" fmla="*/ 264 w 420"/>
                  <a:gd name="T31" fmla="*/ 226 h 559"/>
                  <a:gd name="T32" fmla="*/ 262 w 420"/>
                  <a:gd name="T33" fmla="*/ 268 h 559"/>
                  <a:gd name="T34" fmla="*/ 287 w 420"/>
                  <a:gd name="T35" fmla="*/ 282 h 559"/>
                  <a:gd name="T36" fmla="*/ 321 w 420"/>
                  <a:gd name="T37" fmla="*/ 226 h 559"/>
                  <a:gd name="T38" fmla="*/ 355 w 420"/>
                  <a:gd name="T39" fmla="*/ 207 h 559"/>
                  <a:gd name="T40" fmla="*/ 378 w 420"/>
                  <a:gd name="T41" fmla="*/ 219 h 559"/>
                  <a:gd name="T42" fmla="*/ 420 w 420"/>
                  <a:gd name="T43" fmla="*/ 342 h 559"/>
                  <a:gd name="T44" fmla="*/ 391 w 420"/>
                  <a:gd name="T45" fmla="*/ 396 h 559"/>
                  <a:gd name="T46" fmla="*/ 384 w 420"/>
                  <a:gd name="T47" fmla="*/ 432 h 559"/>
                  <a:gd name="T48" fmla="*/ 367 w 420"/>
                  <a:gd name="T49" fmla="*/ 445 h 559"/>
                  <a:gd name="T50" fmla="*/ 365 w 420"/>
                  <a:gd name="T51" fmla="*/ 479 h 559"/>
                  <a:gd name="T52" fmla="*/ 344 w 420"/>
                  <a:gd name="T53" fmla="*/ 523 h 559"/>
                  <a:gd name="T54" fmla="*/ 205 w 420"/>
                  <a:gd name="T55" fmla="*/ 544 h 559"/>
                  <a:gd name="T56" fmla="*/ 201 w 420"/>
                  <a:gd name="T57" fmla="*/ 536 h 559"/>
                  <a:gd name="T58" fmla="*/ 0 w 420"/>
                  <a:gd name="T59" fmla="*/ 559 h 559"/>
                  <a:gd name="T60" fmla="*/ 47 w 420"/>
                  <a:gd name="T61" fmla="*/ 464 h 559"/>
                  <a:gd name="T62" fmla="*/ 47 w 420"/>
                  <a:gd name="T63" fmla="*/ 464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0" h="559">
                    <a:moveTo>
                      <a:pt x="47" y="464"/>
                    </a:moveTo>
                    <a:lnTo>
                      <a:pt x="40" y="371"/>
                    </a:lnTo>
                    <a:lnTo>
                      <a:pt x="5" y="301"/>
                    </a:lnTo>
                    <a:lnTo>
                      <a:pt x="20" y="160"/>
                    </a:lnTo>
                    <a:lnTo>
                      <a:pt x="81" y="84"/>
                    </a:lnTo>
                    <a:lnTo>
                      <a:pt x="78" y="141"/>
                    </a:lnTo>
                    <a:lnTo>
                      <a:pt x="97" y="128"/>
                    </a:lnTo>
                    <a:lnTo>
                      <a:pt x="97" y="84"/>
                    </a:lnTo>
                    <a:lnTo>
                      <a:pt x="119" y="57"/>
                    </a:lnTo>
                    <a:lnTo>
                      <a:pt x="127" y="6"/>
                    </a:lnTo>
                    <a:lnTo>
                      <a:pt x="148" y="0"/>
                    </a:lnTo>
                    <a:lnTo>
                      <a:pt x="275" y="44"/>
                    </a:lnTo>
                    <a:lnTo>
                      <a:pt x="287" y="80"/>
                    </a:lnTo>
                    <a:lnTo>
                      <a:pt x="304" y="114"/>
                    </a:lnTo>
                    <a:lnTo>
                      <a:pt x="308" y="175"/>
                    </a:lnTo>
                    <a:lnTo>
                      <a:pt x="264" y="226"/>
                    </a:lnTo>
                    <a:lnTo>
                      <a:pt x="262" y="268"/>
                    </a:lnTo>
                    <a:lnTo>
                      <a:pt x="287" y="282"/>
                    </a:lnTo>
                    <a:lnTo>
                      <a:pt x="321" y="226"/>
                    </a:lnTo>
                    <a:lnTo>
                      <a:pt x="355" y="207"/>
                    </a:lnTo>
                    <a:lnTo>
                      <a:pt x="378" y="219"/>
                    </a:lnTo>
                    <a:lnTo>
                      <a:pt x="420" y="342"/>
                    </a:lnTo>
                    <a:lnTo>
                      <a:pt x="391" y="396"/>
                    </a:lnTo>
                    <a:lnTo>
                      <a:pt x="384" y="432"/>
                    </a:lnTo>
                    <a:lnTo>
                      <a:pt x="367" y="445"/>
                    </a:lnTo>
                    <a:lnTo>
                      <a:pt x="365" y="479"/>
                    </a:lnTo>
                    <a:lnTo>
                      <a:pt x="344" y="523"/>
                    </a:lnTo>
                    <a:lnTo>
                      <a:pt x="205" y="544"/>
                    </a:lnTo>
                    <a:lnTo>
                      <a:pt x="201" y="536"/>
                    </a:lnTo>
                    <a:lnTo>
                      <a:pt x="0" y="559"/>
                    </a:lnTo>
                    <a:lnTo>
                      <a:pt x="47" y="464"/>
                    </a:lnTo>
                    <a:lnTo>
                      <a:pt x="47" y="46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41" name="Freeform 145"/>
              <p:cNvSpPr>
                <a:spLocks/>
              </p:cNvSpPr>
              <p:nvPr/>
            </p:nvSpPr>
            <p:spPr bwMode="auto">
              <a:xfrm>
                <a:off x="2588" y="1631"/>
                <a:ext cx="458" cy="467"/>
              </a:xfrm>
              <a:custGeom>
                <a:avLst/>
                <a:gdLst>
                  <a:gd name="T0" fmla="*/ 15 w 580"/>
                  <a:gd name="T1" fmla="*/ 224 h 591"/>
                  <a:gd name="T2" fmla="*/ 13 w 580"/>
                  <a:gd name="T3" fmla="*/ 296 h 591"/>
                  <a:gd name="T4" fmla="*/ 83 w 580"/>
                  <a:gd name="T5" fmla="*/ 340 h 591"/>
                  <a:gd name="T6" fmla="*/ 112 w 580"/>
                  <a:gd name="T7" fmla="*/ 370 h 591"/>
                  <a:gd name="T8" fmla="*/ 167 w 580"/>
                  <a:gd name="T9" fmla="*/ 412 h 591"/>
                  <a:gd name="T10" fmla="*/ 176 w 580"/>
                  <a:gd name="T11" fmla="*/ 460 h 591"/>
                  <a:gd name="T12" fmla="*/ 186 w 580"/>
                  <a:gd name="T13" fmla="*/ 528 h 591"/>
                  <a:gd name="T14" fmla="*/ 241 w 580"/>
                  <a:gd name="T15" fmla="*/ 591 h 591"/>
                  <a:gd name="T16" fmla="*/ 528 w 580"/>
                  <a:gd name="T17" fmla="*/ 574 h 591"/>
                  <a:gd name="T18" fmla="*/ 511 w 580"/>
                  <a:gd name="T19" fmla="*/ 483 h 591"/>
                  <a:gd name="T20" fmla="*/ 538 w 580"/>
                  <a:gd name="T21" fmla="*/ 344 h 591"/>
                  <a:gd name="T22" fmla="*/ 536 w 580"/>
                  <a:gd name="T23" fmla="*/ 306 h 591"/>
                  <a:gd name="T24" fmla="*/ 580 w 580"/>
                  <a:gd name="T25" fmla="*/ 198 h 591"/>
                  <a:gd name="T26" fmla="*/ 568 w 580"/>
                  <a:gd name="T27" fmla="*/ 194 h 591"/>
                  <a:gd name="T28" fmla="*/ 542 w 580"/>
                  <a:gd name="T29" fmla="*/ 256 h 591"/>
                  <a:gd name="T30" fmla="*/ 519 w 580"/>
                  <a:gd name="T31" fmla="*/ 260 h 591"/>
                  <a:gd name="T32" fmla="*/ 507 w 580"/>
                  <a:gd name="T33" fmla="*/ 287 h 591"/>
                  <a:gd name="T34" fmla="*/ 484 w 580"/>
                  <a:gd name="T35" fmla="*/ 304 h 591"/>
                  <a:gd name="T36" fmla="*/ 502 w 580"/>
                  <a:gd name="T37" fmla="*/ 247 h 591"/>
                  <a:gd name="T38" fmla="*/ 519 w 580"/>
                  <a:gd name="T39" fmla="*/ 224 h 591"/>
                  <a:gd name="T40" fmla="*/ 488 w 580"/>
                  <a:gd name="T41" fmla="*/ 142 h 591"/>
                  <a:gd name="T42" fmla="*/ 467 w 580"/>
                  <a:gd name="T43" fmla="*/ 137 h 591"/>
                  <a:gd name="T44" fmla="*/ 458 w 580"/>
                  <a:gd name="T45" fmla="*/ 118 h 591"/>
                  <a:gd name="T46" fmla="*/ 234 w 580"/>
                  <a:gd name="T47" fmla="*/ 47 h 591"/>
                  <a:gd name="T48" fmla="*/ 207 w 580"/>
                  <a:gd name="T49" fmla="*/ 34 h 591"/>
                  <a:gd name="T50" fmla="*/ 190 w 580"/>
                  <a:gd name="T51" fmla="*/ 47 h 591"/>
                  <a:gd name="T52" fmla="*/ 184 w 580"/>
                  <a:gd name="T53" fmla="*/ 44 h 591"/>
                  <a:gd name="T54" fmla="*/ 194 w 580"/>
                  <a:gd name="T55" fmla="*/ 19 h 591"/>
                  <a:gd name="T56" fmla="*/ 199 w 580"/>
                  <a:gd name="T57" fmla="*/ 4 h 591"/>
                  <a:gd name="T58" fmla="*/ 192 w 580"/>
                  <a:gd name="T59" fmla="*/ 0 h 591"/>
                  <a:gd name="T60" fmla="*/ 100 w 580"/>
                  <a:gd name="T61" fmla="*/ 38 h 591"/>
                  <a:gd name="T62" fmla="*/ 89 w 580"/>
                  <a:gd name="T63" fmla="*/ 38 h 591"/>
                  <a:gd name="T64" fmla="*/ 72 w 580"/>
                  <a:gd name="T65" fmla="*/ 30 h 591"/>
                  <a:gd name="T66" fmla="*/ 55 w 580"/>
                  <a:gd name="T67" fmla="*/ 42 h 591"/>
                  <a:gd name="T68" fmla="*/ 59 w 580"/>
                  <a:gd name="T69" fmla="*/ 110 h 591"/>
                  <a:gd name="T70" fmla="*/ 0 w 580"/>
                  <a:gd name="T71" fmla="*/ 179 h 591"/>
                  <a:gd name="T72" fmla="*/ 15 w 580"/>
                  <a:gd name="T73" fmla="*/ 224 h 591"/>
                  <a:gd name="T74" fmla="*/ 15 w 580"/>
                  <a:gd name="T75" fmla="*/ 224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0" h="591">
                    <a:moveTo>
                      <a:pt x="15" y="224"/>
                    </a:moveTo>
                    <a:lnTo>
                      <a:pt x="13" y="296"/>
                    </a:lnTo>
                    <a:lnTo>
                      <a:pt x="83" y="340"/>
                    </a:lnTo>
                    <a:lnTo>
                      <a:pt x="112" y="370"/>
                    </a:lnTo>
                    <a:lnTo>
                      <a:pt x="167" y="412"/>
                    </a:lnTo>
                    <a:lnTo>
                      <a:pt x="176" y="460"/>
                    </a:lnTo>
                    <a:lnTo>
                      <a:pt x="186" y="528"/>
                    </a:lnTo>
                    <a:lnTo>
                      <a:pt x="241" y="591"/>
                    </a:lnTo>
                    <a:lnTo>
                      <a:pt x="528" y="574"/>
                    </a:lnTo>
                    <a:lnTo>
                      <a:pt x="511" y="483"/>
                    </a:lnTo>
                    <a:lnTo>
                      <a:pt x="538" y="344"/>
                    </a:lnTo>
                    <a:lnTo>
                      <a:pt x="536" y="306"/>
                    </a:lnTo>
                    <a:lnTo>
                      <a:pt x="580" y="198"/>
                    </a:lnTo>
                    <a:lnTo>
                      <a:pt x="568" y="194"/>
                    </a:lnTo>
                    <a:lnTo>
                      <a:pt x="542" y="256"/>
                    </a:lnTo>
                    <a:lnTo>
                      <a:pt x="519" y="260"/>
                    </a:lnTo>
                    <a:lnTo>
                      <a:pt x="507" y="287"/>
                    </a:lnTo>
                    <a:lnTo>
                      <a:pt x="484" y="304"/>
                    </a:lnTo>
                    <a:lnTo>
                      <a:pt x="502" y="247"/>
                    </a:lnTo>
                    <a:lnTo>
                      <a:pt x="519" y="224"/>
                    </a:lnTo>
                    <a:lnTo>
                      <a:pt x="488" y="142"/>
                    </a:lnTo>
                    <a:lnTo>
                      <a:pt x="467" y="137"/>
                    </a:lnTo>
                    <a:lnTo>
                      <a:pt x="458" y="118"/>
                    </a:lnTo>
                    <a:lnTo>
                      <a:pt x="234" y="47"/>
                    </a:lnTo>
                    <a:lnTo>
                      <a:pt x="207" y="34"/>
                    </a:lnTo>
                    <a:lnTo>
                      <a:pt x="190" y="47"/>
                    </a:lnTo>
                    <a:lnTo>
                      <a:pt x="184" y="44"/>
                    </a:lnTo>
                    <a:lnTo>
                      <a:pt x="194" y="19"/>
                    </a:lnTo>
                    <a:lnTo>
                      <a:pt x="199" y="4"/>
                    </a:lnTo>
                    <a:lnTo>
                      <a:pt x="192" y="0"/>
                    </a:lnTo>
                    <a:lnTo>
                      <a:pt x="100" y="38"/>
                    </a:lnTo>
                    <a:lnTo>
                      <a:pt x="89" y="38"/>
                    </a:lnTo>
                    <a:lnTo>
                      <a:pt x="72" y="30"/>
                    </a:lnTo>
                    <a:lnTo>
                      <a:pt x="55" y="42"/>
                    </a:lnTo>
                    <a:lnTo>
                      <a:pt x="59" y="110"/>
                    </a:lnTo>
                    <a:lnTo>
                      <a:pt x="0" y="179"/>
                    </a:lnTo>
                    <a:lnTo>
                      <a:pt x="15" y="224"/>
                    </a:lnTo>
                    <a:lnTo>
                      <a:pt x="15" y="22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42" name="Freeform 146"/>
              <p:cNvSpPr>
                <a:spLocks/>
              </p:cNvSpPr>
              <p:nvPr/>
            </p:nvSpPr>
            <p:spPr bwMode="auto">
              <a:xfrm>
                <a:off x="2720" y="2084"/>
                <a:ext cx="338" cy="595"/>
              </a:xfrm>
              <a:custGeom>
                <a:avLst/>
                <a:gdLst>
                  <a:gd name="T0" fmla="*/ 7 w 428"/>
                  <a:gd name="T1" fmla="*/ 308 h 753"/>
                  <a:gd name="T2" fmla="*/ 51 w 428"/>
                  <a:gd name="T3" fmla="*/ 213 h 753"/>
                  <a:gd name="T4" fmla="*/ 38 w 428"/>
                  <a:gd name="T5" fmla="*/ 177 h 753"/>
                  <a:gd name="T6" fmla="*/ 110 w 428"/>
                  <a:gd name="T7" fmla="*/ 120 h 753"/>
                  <a:gd name="T8" fmla="*/ 125 w 428"/>
                  <a:gd name="T9" fmla="*/ 78 h 753"/>
                  <a:gd name="T10" fmla="*/ 72 w 428"/>
                  <a:gd name="T11" fmla="*/ 17 h 753"/>
                  <a:gd name="T12" fmla="*/ 359 w 428"/>
                  <a:gd name="T13" fmla="*/ 0 h 753"/>
                  <a:gd name="T14" fmla="*/ 365 w 428"/>
                  <a:gd name="T15" fmla="*/ 44 h 753"/>
                  <a:gd name="T16" fmla="*/ 395 w 428"/>
                  <a:gd name="T17" fmla="*/ 99 h 753"/>
                  <a:gd name="T18" fmla="*/ 420 w 428"/>
                  <a:gd name="T19" fmla="*/ 386 h 753"/>
                  <a:gd name="T20" fmla="*/ 414 w 428"/>
                  <a:gd name="T21" fmla="*/ 447 h 753"/>
                  <a:gd name="T22" fmla="*/ 428 w 428"/>
                  <a:gd name="T23" fmla="*/ 481 h 753"/>
                  <a:gd name="T24" fmla="*/ 412 w 428"/>
                  <a:gd name="T25" fmla="*/ 545 h 753"/>
                  <a:gd name="T26" fmla="*/ 390 w 428"/>
                  <a:gd name="T27" fmla="*/ 574 h 753"/>
                  <a:gd name="T28" fmla="*/ 378 w 428"/>
                  <a:gd name="T29" fmla="*/ 619 h 753"/>
                  <a:gd name="T30" fmla="*/ 392 w 428"/>
                  <a:gd name="T31" fmla="*/ 637 h 753"/>
                  <a:gd name="T32" fmla="*/ 380 w 428"/>
                  <a:gd name="T33" fmla="*/ 661 h 753"/>
                  <a:gd name="T34" fmla="*/ 386 w 428"/>
                  <a:gd name="T35" fmla="*/ 673 h 753"/>
                  <a:gd name="T36" fmla="*/ 352 w 428"/>
                  <a:gd name="T37" fmla="*/ 686 h 753"/>
                  <a:gd name="T38" fmla="*/ 344 w 428"/>
                  <a:gd name="T39" fmla="*/ 734 h 753"/>
                  <a:gd name="T40" fmla="*/ 295 w 428"/>
                  <a:gd name="T41" fmla="*/ 718 h 753"/>
                  <a:gd name="T42" fmla="*/ 270 w 428"/>
                  <a:gd name="T43" fmla="*/ 753 h 753"/>
                  <a:gd name="T44" fmla="*/ 255 w 428"/>
                  <a:gd name="T45" fmla="*/ 749 h 753"/>
                  <a:gd name="T46" fmla="*/ 238 w 428"/>
                  <a:gd name="T47" fmla="*/ 718 h 753"/>
                  <a:gd name="T48" fmla="*/ 211 w 428"/>
                  <a:gd name="T49" fmla="*/ 644 h 753"/>
                  <a:gd name="T50" fmla="*/ 146 w 428"/>
                  <a:gd name="T51" fmla="*/ 606 h 753"/>
                  <a:gd name="T52" fmla="*/ 133 w 428"/>
                  <a:gd name="T53" fmla="*/ 568 h 753"/>
                  <a:gd name="T54" fmla="*/ 154 w 428"/>
                  <a:gd name="T55" fmla="*/ 509 h 753"/>
                  <a:gd name="T56" fmla="*/ 137 w 428"/>
                  <a:gd name="T57" fmla="*/ 498 h 753"/>
                  <a:gd name="T58" fmla="*/ 95 w 428"/>
                  <a:gd name="T59" fmla="*/ 498 h 753"/>
                  <a:gd name="T60" fmla="*/ 85 w 428"/>
                  <a:gd name="T61" fmla="*/ 462 h 753"/>
                  <a:gd name="T62" fmla="*/ 15 w 428"/>
                  <a:gd name="T63" fmla="*/ 389 h 753"/>
                  <a:gd name="T64" fmla="*/ 0 w 428"/>
                  <a:gd name="T65" fmla="*/ 331 h 753"/>
                  <a:gd name="T66" fmla="*/ 7 w 428"/>
                  <a:gd name="T67" fmla="*/ 308 h 753"/>
                  <a:gd name="T68" fmla="*/ 7 w 428"/>
                  <a:gd name="T69" fmla="*/ 308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8" h="753">
                    <a:moveTo>
                      <a:pt x="7" y="308"/>
                    </a:moveTo>
                    <a:lnTo>
                      <a:pt x="51" y="213"/>
                    </a:lnTo>
                    <a:lnTo>
                      <a:pt x="38" y="177"/>
                    </a:lnTo>
                    <a:lnTo>
                      <a:pt x="110" y="120"/>
                    </a:lnTo>
                    <a:lnTo>
                      <a:pt x="125" y="78"/>
                    </a:lnTo>
                    <a:lnTo>
                      <a:pt x="72" y="17"/>
                    </a:lnTo>
                    <a:lnTo>
                      <a:pt x="359" y="0"/>
                    </a:lnTo>
                    <a:lnTo>
                      <a:pt x="365" y="44"/>
                    </a:lnTo>
                    <a:lnTo>
                      <a:pt x="395" y="99"/>
                    </a:lnTo>
                    <a:lnTo>
                      <a:pt x="420" y="386"/>
                    </a:lnTo>
                    <a:lnTo>
                      <a:pt x="414" y="447"/>
                    </a:lnTo>
                    <a:lnTo>
                      <a:pt x="428" y="481"/>
                    </a:lnTo>
                    <a:lnTo>
                      <a:pt x="412" y="545"/>
                    </a:lnTo>
                    <a:lnTo>
                      <a:pt x="390" y="574"/>
                    </a:lnTo>
                    <a:lnTo>
                      <a:pt x="378" y="619"/>
                    </a:lnTo>
                    <a:lnTo>
                      <a:pt x="392" y="637"/>
                    </a:lnTo>
                    <a:lnTo>
                      <a:pt x="380" y="661"/>
                    </a:lnTo>
                    <a:lnTo>
                      <a:pt x="386" y="673"/>
                    </a:lnTo>
                    <a:lnTo>
                      <a:pt x="352" y="686"/>
                    </a:lnTo>
                    <a:lnTo>
                      <a:pt x="344" y="734"/>
                    </a:lnTo>
                    <a:lnTo>
                      <a:pt x="295" y="718"/>
                    </a:lnTo>
                    <a:lnTo>
                      <a:pt x="270" y="753"/>
                    </a:lnTo>
                    <a:lnTo>
                      <a:pt x="255" y="749"/>
                    </a:lnTo>
                    <a:lnTo>
                      <a:pt x="238" y="718"/>
                    </a:lnTo>
                    <a:lnTo>
                      <a:pt x="211" y="644"/>
                    </a:lnTo>
                    <a:lnTo>
                      <a:pt x="146" y="606"/>
                    </a:lnTo>
                    <a:lnTo>
                      <a:pt x="133" y="568"/>
                    </a:lnTo>
                    <a:lnTo>
                      <a:pt x="154" y="509"/>
                    </a:lnTo>
                    <a:lnTo>
                      <a:pt x="137" y="498"/>
                    </a:lnTo>
                    <a:lnTo>
                      <a:pt x="95" y="498"/>
                    </a:lnTo>
                    <a:lnTo>
                      <a:pt x="85" y="462"/>
                    </a:lnTo>
                    <a:lnTo>
                      <a:pt x="15" y="389"/>
                    </a:lnTo>
                    <a:lnTo>
                      <a:pt x="0" y="331"/>
                    </a:lnTo>
                    <a:lnTo>
                      <a:pt x="7" y="308"/>
                    </a:lnTo>
                    <a:lnTo>
                      <a:pt x="7" y="308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43" name="Freeform 147"/>
              <p:cNvSpPr>
                <a:spLocks/>
              </p:cNvSpPr>
              <p:nvPr/>
            </p:nvSpPr>
            <p:spPr bwMode="auto">
              <a:xfrm>
                <a:off x="3021" y="2139"/>
                <a:ext cx="266" cy="445"/>
              </a:xfrm>
              <a:custGeom>
                <a:avLst/>
                <a:gdLst>
                  <a:gd name="T0" fmla="*/ 12 w 339"/>
                  <a:gd name="T1" fmla="*/ 565 h 565"/>
                  <a:gd name="T2" fmla="*/ 21 w 339"/>
                  <a:gd name="T3" fmla="*/ 550 h 565"/>
                  <a:gd name="T4" fmla="*/ 86 w 339"/>
                  <a:gd name="T5" fmla="*/ 546 h 565"/>
                  <a:gd name="T6" fmla="*/ 139 w 339"/>
                  <a:gd name="T7" fmla="*/ 529 h 565"/>
                  <a:gd name="T8" fmla="*/ 190 w 339"/>
                  <a:gd name="T9" fmla="*/ 496 h 565"/>
                  <a:gd name="T10" fmla="*/ 234 w 339"/>
                  <a:gd name="T11" fmla="*/ 494 h 565"/>
                  <a:gd name="T12" fmla="*/ 285 w 339"/>
                  <a:gd name="T13" fmla="*/ 413 h 565"/>
                  <a:gd name="T14" fmla="*/ 301 w 339"/>
                  <a:gd name="T15" fmla="*/ 418 h 565"/>
                  <a:gd name="T16" fmla="*/ 339 w 339"/>
                  <a:gd name="T17" fmla="*/ 390 h 565"/>
                  <a:gd name="T18" fmla="*/ 329 w 339"/>
                  <a:gd name="T19" fmla="*/ 369 h 565"/>
                  <a:gd name="T20" fmla="*/ 333 w 339"/>
                  <a:gd name="T21" fmla="*/ 356 h 565"/>
                  <a:gd name="T22" fmla="*/ 295 w 339"/>
                  <a:gd name="T23" fmla="*/ 8 h 565"/>
                  <a:gd name="T24" fmla="*/ 291 w 339"/>
                  <a:gd name="T25" fmla="*/ 0 h 565"/>
                  <a:gd name="T26" fmla="*/ 90 w 339"/>
                  <a:gd name="T27" fmla="*/ 23 h 565"/>
                  <a:gd name="T28" fmla="*/ 52 w 339"/>
                  <a:gd name="T29" fmla="*/ 42 h 565"/>
                  <a:gd name="T30" fmla="*/ 17 w 339"/>
                  <a:gd name="T31" fmla="*/ 31 h 565"/>
                  <a:gd name="T32" fmla="*/ 42 w 339"/>
                  <a:gd name="T33" fmla="*/ 318 h 565"/>
                  <a:gd name="T34" fmla="*/ 36 w 339"/>
                  <a:gd name="T35" fmla="*/ 379 h 565"/>
                  <a:gd name="T36" fmla="*/ 50 w 339"/>
                  <a:gd name="T37" fmla="*/ 413 h 565"/>
                  <a:gd name="T38" fmla="*/ 34 w 339"/>
                  <a:gd name="T39" fmla="*/ 477 h 565"/>
                  <a:gd name="T40" fmla="*/ 12 w 339"/>
                  <a:gd name="T41" fmla="*/ 506 h 565"/>
                  <a:gd name="T42" fmla="*/ 0 w 339"/>
                  <a:gd name="T43" fmla="*/ 551 h 565"/>
                  <a:gd name="T44" fmla="*/ 12 w 339"/>
                  <a:gd name="T45" fmla="*/ 565 h 565"/>
                  <a:gd name="T46" fmla="*/ 12 w 339"/>
                  <a:gd name="T47" fmla="*/ 565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9" h="565">
                    <a:moveTo>
                      <a:pt x="12" y="565"/>
                    </a:moveTo>
                    <a:lnTo>
                      <a:pt x="21" y="550"/>
                    </a:lnTo>
                    <a:lnTo>
                      <a:pt x="86" y="546"/>
                    </a:lnTo>
                    <a:lnTo>
                      <a:pt x="139" y="529"/>
                    </a:lnTo>
                    <a:lnTo>
                      <a:pt x="190" y="496"/>
                    </a:lnTo>
                    <a:lnTo>
                      <a:pt x="234" y="494"/>
                    </a:lnTo>
                    <a:lnTo>
                      <a:pt x="285" y="413"/>
                    </a:lnTo>
                    <a:lnTo>
                      <a:pt x="301" y="418"/>
                    </a:lnTo>
                    <a:lnTo>
                      <a:pt x="339" y="390"/>
                    </a:lnTo>
                    <a:lnTo>
                      <a:pt x="329" y="369"/>
                    </a:lnTo>
                    <a:lnTo>
                      <a:pt x="333" y="356"/>
                    </a:lnTo>
                    <a:lnTo>
                      <a:pt x="295" y="8"/>
                    </a:lnTo>
                    <a:lnTo>
                      <a:pt x="291" y="0"/>
                    </a:lnTo>
                    <a:lnTo>
                      <a:pt x="90" y="23"/>
                    </a:lnTo>
                    <a:lnTo>
                      <a:pt x="52" y="42"/>
                    </a:lnTo>
                    <a:lnTo>
                      <a:pt x="17" y="31"/>
                    </a:lnTo>
                    <a:lnTo>
                      <a:pt x="42" y="318"/>
                    </a:lnTo>
                    <a:lnTo>
                      <a:pt x="36" y="379"/>
                    </a:lnTo>
                    <a:lnTo>
                      <a:pt x="50" y="413"/>
                    </a:lnTo>
                    <a:lnTo>
                      <a:pt x="34" y="477"/>
                    </a:lnTo>
                    <a:lnTo>
                      <a:pt x="12" y="506"/>
                    </a:lnTo>
                    <a:lnTo>
                      <a:pt x="0" y="551"/>
                    </a:lnTo>
                    <a:lnTo>
                      <a:pt x="12" y="565"/>
                    </a:lnTo>
                    <a:lnTo>
                      <a:pt x="12" y="565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44" name="Freeform 148"/>
              <p:cNvSpPr>
                <a:spLocks/>
              </p:cNvSpPr>
              <p:nvPr/>
            </p:nvSpPr>
            <p:spPr bwMode="auto">
              <a:xfrm>
                <a:off x="2919" y="2419"/>
                <a:ext cx="626" cy="312"/>
              </a:xfrm>
              <a:custGeom>
                <a:avLst/>
                <a:gdLst>
                  <a:gd name="T0" fmla="*/ 6 w 793"/>
                  <a:gd name="T1" fmla="*/ 374 h 395"/>
                  <a:gd name="T2" fmla="*/ 25 w 793"/>
                  <a:gd name="T3" fmla="*/ 372 h 395"/>
                  <a:gd name="T4" fmla="*/ 30 w 793"/>
                  <a:gd name="T5" fmla="*/ 330 h 395"/>
                  <a:gd name="T6" fmla="*/ 19 w 793"/>
                  <a:gd name="T7" fmla="*/ 329 h 395"/>
                  <a:gd name="T8" fmla="*/ 44 w 793"/>
                  <a:gd name="T9" fmla="*/ 294 h 395"/>
                  <a:gd name="T10" fmla="*/ 93 w 793"/>
                  <a:gd name="T11" fmla="*/ 310 h 395"/>
                  <a:gd name="T12" fmla="*/ 101 w 793"/>
                  <a:gd name="T13" fmla="*/ 262 h 395"/>
                  <a:gd name="T14" fmla="*/ 135 w 793"/>
                  <a:gd name="T15" fmla="*/ 249 h 395"/>
                  <a:gd name="T16" fmla="*/ 129 w 793"/>
                  <a:gd name="T17" fmla="*/ 237 h 395"/>
                  <a:gd name="T18" fmla="*/ 148 w 793"/>
                  <a:gd name="T19" fmla="*/ 194 h 395"/>
                  <a:gd name="T20" fmla="*/ 213 w 793"/>
                  <a:gd name="T21" fmla="*/ 190 h 395"/>
                  <a:gd name="T22" fmla="*/ 266 w 793"/>
                  <a:gd name="T23" fmla="*/ 173 h 395"/>
                  <a:gd name="T24" fmla="*/ 300 w 793"/>
                  <a:gd name="T25" fmla="*/ 150 h 395"/>
                  <a:gd name="T26" fmla="*/ 317 w 793"/>
                  <a:gd name="T27" fmla="*/ 140 h 395"/>
                  <a:gd name="T28" fmla="*/ 361 w 793"/>
                  <a:gd name="T29" fmla="*/ 138 h 395"/>
                  <a:gd name="T30" fmla="*/ 412 w 793"/>
                  <a:gd name="T31" fmla="*/ 57 h 395"/>
                  <a:gd name="T32" fmla="*/ 428 w 793"/>
                  <a:gd name="T33" fmla="*/ 62 h 395"/>
                  <a:gd name="T34" fmla="*/ 466 w 793"/>
                  <a:gd name="T35" fmla="*/ 34 h 395"/>
                  <a:gd name="T36" fmla="*/ 456 w 793"/>
                  <a:gd name="T37" fmla="*/ 13 h 395"/>
                  <a:gd name="T38" fmla="*/ 460 w 793"/>
                  <a:gd name="T39" fmla="*/ 0 h 395"/>
                  <a:gd name="T40" fmla="*/ 494 w 793"/>
                  <a:gd name="T41" fmla="*/ 0 h 395"/>
                  <a:gd name="T42" fmla="*/ 517 w 793"/>
                  <a:gd name="T43" fmla="*/ 7 h 395"/>
                  <a:gd name="T44" fmla="*/ 585 w 793"/>
                  <a:gd name="T45" fmla="*/ 47 h 395"/>
                  <a:gd name="T46" fmla="*/ 635 w 793"/>
                  <a:gd name="T47" fmla="*/ 45 h 395"/>
                  <a:gd name="T48" fmla="*/ 658 w 793"/>
                  <a:gd name="T49" fmla="*/ 30 h 395"/>
                  <a:gd name="T50" fmla="*/ 711 w 793"/>
                  <a:gd name="T51" fmla="*/ 64 h 395"/>
                  <a:gd name="T52" fmla="*/ 730 w 793"/>
                  <a:gd name="T53" fmla="*/ 129 h 395"/>
                  <a:gd name="T54" fmla="*/ 793 w 793"/>
                  <a:gd name="T55" fmla="*/ 175 h 395"/>
                  <a:gd name="T56" fmla="*/ 762 w 793"/>
                  <a:gd name="T57" fmla="*/ 209 h 395"/>
                  <a:gd name="T58" fmla="*/ 707 w 793"/>
                  <a:gd name="T59" fmla="*/ 262 h 395"/>
                  <a:gd name="T60" fmla="*/ 707 w 793"/>
                  <a:gd name="T61" fmla="*/ 273 h 395"/>
                  <a:gd name="T62" fmla="*/ 629 w 793"/>
                  <a:gd name="T63" fmla="*/ 323 h 395"/>
                  <a:gd name="T64" fmla="*/ 192 w 793"/>
                  <a:gd name="T65" fmla="*/ 363 h 395"/>
                  <a:gd name="T66" fmla="*/ 144 w 793"/>
                  <a:gd name="T67" fmla="*/ 361 h 395"/>
                  <a:gd name="T68" fmla="*/ 146 w 793"/>
                  <a:gd name="T69" fmla="*/ 384 h 395"/>
                  <a:gd name="T70" fmla="*/ 0 w 793"/>
                  <a:gd name="T71" fmla="*/ 395 h 395"/>
                  <a:gd name="T72" fmla="*/ 6 w 793"/>
                  <a:gd name="T73" fmla="*/ 374 h 395"/>
                  <a:gd name="T74" fmla="*/ 6 w 793"/>
                  <a:gd name="T75" fmla="*/ 374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3" h="395">
                    <a:moveTo>
                      <a:pt x="6" y="374"/>
                    </a:moveTo>
                    <a:lnTo>
                      <a:pt x="25" y="372"/>
                    </a:lnTo>
                    <a:lnTo>
                      <a:pt x="30" y="330"/>
                    </a:lnTo>
                    <a:lnTo>
                      <a:pt x="19" y="329"/>
                    </a:lnTo>
                    <a:lnTo>
                      <a:pt x="44" y="294"/>
                    </a:lnTo>
                    <a:lnTo>
                      <a:pt x="93" y="310"/>
                    </a:lnTo>
                    <a:lnTo>
                      <a:pt x="101" y="262"/>
                    </a:lnTo>
                    <a:lnTo>
                      <a:pt x="135" y="249"/>
                    </a:lnTo>
                    <a:lnTo>
                      <a:pt x="129" y="237"/>
                    </a:lnTo>
                    <a:lnTo>
                      <a:pt x="148" y="194"/>
                    </a:lnTo>
                    <a:lnTo>
                      <a:pt x="213" y="190"/>
                    </a:lnTo>
                    <a:lnTo>
                      <a:pt x="266" y="173"/>
                    </a:lnTo>
                    <a:lnTo>
                      <a:pt x="300" y="150"/>
                    </a:lnTo>
                    <a:lnTo>
                      <a:pt x="317" y="140"/>
                    </a:lnTo>
                    <a:lnTo>
                      <a:pt x="361" y="138"/>
                    </a:lnTo>
                    <a:lnTo>
                      <a:pt x="412" y="57"/>
                    </a:lnTo>
                    <a:lnTo>
                      <a:pt x="428" y="62"/>
                    </a:lnTo>
                    <a:lnTo>
                      <a:pt x="466" y="34"/>
                    </a:lnTo>
                    <a:lnTo>
                      <a:pt x="456" y="13"/>
                    </a:lnTo>
                    <a:lnTo>
                      <a:pt x="460" y="0"/>
                    </a:lnTo>
                    <a:lnTo>
                      <a:pt x="494" y="0"/>
                    </a:lnTo>
                    <a:lnTo>
                      <a:pt x="517" y="7"/>
                    </a:lnTo>
                    <a:lnTo>
                      <a:pt x="585" y="47"/>
                    </a:lnTo>
                    <a:lnTo>
                      <a:pt x="635" y="45"/>
                    </a:lnTo>
                    <a:lnTo>
                      <a:pt x="658" y="30"/>
                    </a:lnTo>
                    <a:lnTo>
                      <a:pt x="711" y="64"/>
                    </a:lnTo>
                    <a:lnTo>
                      <a:pt x="730" y="129"/>
                    </a:lnTo>
                    <a:lnTo>
                      <a:pt x="793" y="175"/>
                    </a:lnTo>
                    <a:lnTo>
                      <a:pt x="762" y="209"/>
                    </a:lnTo>
                    <a:lnTo>
                      <a:pt x="707" y="262"/>
                    </a:lnTo>
                    <a:lnTo>
                      <a:pt x="707" y="273"/>
                    </a:lnTo>
                    <a:lnTo>
                      <a:pt x="629" y="323"/>
                    </a:lnTo>
                    <a:lnTo>
                      <a:pt x="192" y="363"/>
                    </a:lnTo>
                    <a:lnTo>
                      <a:pt x="144" y="361"/>
                    </a:lnTo>
                    <a:lnTo>
                      <a:pt x="146" y="384"/>
                    </a:lnTo>
                    <a:lnTo>
                      <a:pt x="0" y="395"/>
                    </a:lnTo>
                    <a:lnTo>
                      <a:pt x="6" y="374"/>
                    </a:lnTo>
                    <a:lnTo>
                      <a:pt x="6" y="37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45" name="Freeform 149"/>
              <p:cNvSpPr>
                <a:spLocks/>
              </p:cNvSpPr>
              <p:nvPr/>
            </p:nvSpPr>
            <p:spPr bwMode="auto">
              <a:xfrm>
                <a:off x="2852" y="2652"/>
                <a:ext cx="736" cy="244"/>
              </a:xfrm>
              <a:custGeom>
                <a:avLst/>
                <a:gdLst>
                  <a:gd name="T0" fmla="*/ 17 w 932"/>
                  <a:gd name="T1" fmla="*/ 253 h 308"/>
                  <a:gd name="T2" fmla="*/ 12 w 932"/>
                  <a:gd name="T3" fmla="*/ 249 h 308"/>
                  <a:gd name="T4" fmla="*/ 38 w 932"/>
                  <a:gd name="T5" fmla="*/ 228 h 308"/>
                  <a:gd name="T6" fmla="*/ 63 w 932"/>
                  <a:gd name="T7" fmla="*/ 181 h 308"/>
                  <a:gd name="T8" fmla="*/ 55 w 932"/>
                  <a:gd name="T9" fmla="*/ 169 h 308"/>
                  <a:gd name="T10" fmla="*/ 69 w 932"/>
                  <a:gd name="T11" fmla="*/ 147 h 308"/>
                  <a:gd name="T12" fmla="*/ 69 w 932"/>
                  <a:gd name="T13" fmla="*/ 120 h 308"/>
                  <a:gd name="T14" fmla="*/ 86 w 932"/>
                  <a:gd name="T15" fmla="*/ 101 h 308"/>
                  <a:gd name="T16" fmla="*/ 232 w 932"/>
                  <a:gd name="T17" fmla="*/ 90 h 308"/>
                  <a:gd name="T18" fmla="*/ 230 w 932"/>
                  <a:gd name="T19" fmla="*/ 67 h 308"/>
                  <a:gd name="T20" fmla="*/ 278 w 932"/>
                  <a:gd name="T21" fmla="*/ 69 h 308"/>
                  <a:gd name="T22" fmla="*/ 715 w 932"/>
                  <a:gd name="T23" fmla="*/ 29 h 308"/>
                  <a:gd name="T24" fmla="*/ 932 w 932"/>
                  <a:gd name="T25" fmla="*/ 0 h 308"/>
                  <a:gd name="T26" fmla="*/ 894 w 932"/>
                  <a:gd name="T27" fmla="*/ 74 h 308"/>
                  <a:gd name="T28" fmla="*/ 833 w 932"/>
                  <a:gd name="T29" fmla="*/ 88 h 308"/>
                  <a:gd name="T30" fmla="*/ 806 w 932"/>
                  <a:gd name="T31" fmla="*/ 124 h 308"/>
                  <a:gd name="T32" fmla="*/ 700 w 932"/>
                  <a:gd name="T33" fmla="*/ 187 h 308"/>
                  <a:gd name="T34" fmla="*/ 694 w 932"/>
                  <a:gd name="T35" fmla="*/ 209 h 308"/>
                  <a:gd name="T36" fmla="*/ 668 w 932"/>
                  <a:gd name="T37" fmla="*/ 223 h 308"/>
                  <a:gd name="T38" fmla="*/ 668 w 932"/>
                  <a:gd name="T39" fmla="*/ 253 h 308"/>
                  <a:gd name="T40" fmla="*/ 523 w 932"/>
                  <a:gd name="T41" fmla="*/ 268 h 308"/>
                  <a:gd name="T42" fmla="*/ 234 w 932"/>
                  <a:gd name="T43" fmla="*/ 295 h 308"/>
                  <a:gd name="T44" fmla="*/ 0 w 932"/>
                  <a:gd name="T45" fmla="*/ 308 h 308"/>
                  <a:gd name="T46" fmla="*/ 17 w 932"/>
                  <a:gd name="T47" fmla="*/ 253 h 308"/>
                  <a:gd name="T48" fmla="*/ 17 w 932"/>
                  <a:gd name="T49" fmla="*/ 25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32" h="308">
                    <a:moveTo>
                      <a:pt x="17" y="253"/>
                    </a:moveTo>
                    <a:lnTo>
                      <a:pt x="12" y="249"/>
                    </a:lnTo>
                    <a:lnTo>
                      <a:pt x="38" y="228"/>
                    </a:lnTo>
                    <a:lnTo>
                      <a:pt x="63" y="181"/>
                    </a:lnTo>
                    <a:lnTo>
                      <a:pt x="55" y="169"/>
                    </a:lnTo>
                    <a:lnTo>
                      <a:pt x="69" y="147"/>
                    </a:lnTo>
                    <a:lnTo>
                      <a:pt x="69" y="120"/>
                    </a:lnTo>
                    <a:lnTo>
                      <a:pt x="86" y="101"/>
                    </a:lnTo>
                    <a:lnTo>
                      <a:pt x="232" y="90"/>
                    </a:lnTo>
                    <a:lnTo>
                      <a:pt x="230" y="67"/>
                    </a:lnTo>
                    <a:lnTo>
                      <a:pt x="278" y="69"/>
                    </a:lnTo>
                    <a:lnTo>
                      <a:pt x="715" y="29"/>
                    </a:lnTo>
                    <a:lnTo>
                      <a:pt x="932" y="0"/>
                    </a:lnTo>
                    <a:lnTo>
                      <a:pt x="894" y="74"/>
                    </a:lnTo>
                    <a:lnTo>
                      <a:pt x="833" y="88"/>
                    </a:lnTo>
                    <a:lnTo>
                      <a:pt x="806" y="124"/>
                    </a:lnTo>
                    <a:lnTo>
                      <a:pt x="700" y="187"/>
                    </a:lnTo>
                    <a:lnTo>
                      <a:pt x="694" y="209"/>
                    </a:lnTo>
                    <a:lnTo>
                      <a:pt x="668" y="223"/>
                    </a:lnTo>
                    <a:lnTo>
                      <a:pt x="668" y="253"/>
                    </a:lnTo>
                    <a:lnTo>
                      <a:pt x="523" y="268"/>
                    </a:lnTo>
                    <a:lnTo>
                      <a:pt x="234" y="295"/>
                    </a:lnTo>
                    <a:lnTo>
                      <a:pt x="0" y="308"/>
                    </a:lnTo>
                    <a:lnTo>
                      <a:pt x="17" y="253"/>
                    </a:lnTo>
                    <a:lnTo>
                      <a:pt x="17" y="253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46" name="Freeform 150"/>
              <p:cNvSpPr>
                <a:spLocks/>
              </p:cNvSpPr>
              <p:nvPr/>
            </p:nvSpPr>
            <p:spPr bwMode="auto">
              <a:xfrm>
                <a:off x="2750" y="2885"/>
                <a:ext cx="307" cy="516"/>
              </a:xfrm>
              <a:custGeom>
                <a:avLst/>
                <a:gdLst>
                  <a:gd name="T0" fmla="*/ 27 w 388"/>
                  <a:gd name="T1" fmla="*/ 456 h 654"/>
                  <a:gd name="T2" fmla="*/ 65 w 388"/>
                  <a:gd name="T3" fmla="*/ 405 h 654"/>
                  <a:gd name="T4" fmla="*/ 51 w 388"/>
                  <a:gd name="T5" fmla="*/ 391 h 654"/>
                  <a:gd name="T6" fmla="*/ 38 w 388"/>
                  <a:gd name="T7" fmla="*/ 287 h 654"/>
                  <a:gd name="T8" fmla="*/ 30 w 388"/>
                  <a:gd name="T9" fmla="*/ 215 h 654"/>
                  <a:gd name="T10" fmla="*/ 59 w 388"/>
                  <a:gd name="T11" fmla="*/ 135 h 654"/>
                  <a:gd name="T12" fmla="*/ 101 w 388"/>
                  <a:gd name="T13" fmla="*/ 78 h 654"/>
                  <a:gd name="T14" fmla="*/ 97 w 388"/>
                  <a:gd name="T15" fmla="*/ 63 h 654"/>
                  <a:gd name="T16" fmla="*/ 127 w 388"/>
                  <a:gd name="T17" fmla="*/ 13 h 654"/>
                  <a:gd name="T18" fmla="*/ 361 w 388"/>
                  <a:gd name="T19" fmla="*/ 0 h 654"/>
                  <a:gd name="T20" fmla="*/ 373 w 388"/>
                  <a:gd name="T21" fmla="*/ 11 h 654"/>
                  <a:gd name="T22" fmla="*/ 361 w 388"/>
                  <a:gd name="T23" fmla="*/ 418 h 654"/>
                  <a:gd name="T24" fmla="*/ 388 w 388"/>
                  <a:gd name="T25" fmla="*/ 614 h 654"/>
                  <a:gd name="T26" fmla="*/ 378 w 388"/>
                  <a:gd name="T27" fmla="*/ 623 h 654"/>
                  <a:gd name="T28" fmla="*/ 327 w 388"/>
                  <a:gd name="T29" fmla="*/ 612 h 654"/>
                  <a:gd name="T30" fmla="*/ 253 w 388"/>
                  <a:gd name="T31" fmla="*/ 654 h 654"/>
                  <a:gd name="T32" fmla="*/ 215 w 388"/>
                  <a:gd name="T33" fmla="*/ 591 h 654"/>
                  <a:gd name="T34" fmla="*/ 220 w 388"/>
                  <a:gd name="T35" fmla="*/ 545 h 654"/>
                  <a:gd name="T36" fmla="*/ 0 w 388"/>
                  <a:gd name="T37" fmla="*/ 555 h 654"/>
                  <a:gd name="T38" fmla="*/ 27 w 388"/>
                  <a:gd name="T39" fmla="*/ 456 h 654"/>
                  <a:gd name="T40" fmla="*/ 27 w 388"/>
                  <a:gd name="T41" fmla="*/ 456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8" h="654">
                    <a:moveTo>
                      <a:pt x="27" y="456"/>
                    </a:moveTo>
                    <a:lnTo>
                      <a:pt x="65" y="405"/>
                    </a:lnTo>
                    <a:lnTo>
                      <a:pt x="51" y="391"/>
                    </a:lnTo>
                    <a:lnTo>
                      <a:pt x="38" y="287"/>
                    </a:lnTo>
                    <a:lnTo>
                      <a:pt x="30" y="215"/>
                    </a:lnTo>
                    <a:lnTo>
                      <a:pt x="59" y="135"/>
                    </a:lnTo>
                    <a:lnTo>
                      <a:pt x="101" y="78"/>
                    </a:lnTo>
                    <a:lnTo>
                      <a:pt x="97" y="63"/>
                    </a:lnTo>
                    <a:lnTo>
                      <a:pt x="127" y="13"/>
                    </a:lnTo>
                    <a:lnTo>
                      <a:pt x="361" y="0"/>
                    </a:lnTo>
                    <a:lnTo>
                      <a:pt x="373" y="11"/>
                    </a:lnTo>
                    <a:lnTo>
                      <a:pt x="361" y="418"/>
                    </a:lnTo>
                    <a:lnTo>
                      <a:pt x="388" y="614"/>
                    </a:lnTo>
                    <a:lnTo>
                      <a:pt x="378" y="623"/>
                    </a:lnTo>
                    <a:lnTo>
                      <a:pt x="327" y="612"/>
                    </a:lnTo>
                    <a:lnTo>
                      <a:pt x="253" y="654"/>
                    </a:lnTo>
                    <a:lnTo>
                      <a:pt x="215" y="591"/>
                    </a:lnTo>
                    <a:lnTo>
                      <a:pt x="220" y="545"/>
                    </a:lnTo>
                    <a:lnTo>
                      <a:pt x="0" y="555"/>
                    </a:lnTo>
                    <a:lnTo>
                      <a:pt x="27" y="456"/>
                    </a:lnTo>
                    <a:lnTo>
                      <a:pt x="27" y="456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/>
            </p:nvSpPr>
            <p:spPr bwMode="auto">
              <a:xfrm>
                <a:off x="3036" y="2864"/>
                <a:ext cx="329" cy="521"/>
              </a:xfrm>
              <a:custGeom>
                <a:avLst/>
                <a:gdLst>
                  <a:gd name="T0" fmla="*/ 12 w 417"/>
                  <a:gd name="T1" fmla="*/ 38 h 662"/>
                  <a:gd name="T2" fmla="*/ 0 w 417"/>
                  <a:gd name="T3" fmla="*/ 445 h 662"/>
                  <a:gd name="T4" fmla="*/ 27 w 417"/>
                  <a:gd name="T5" fmla="*/ 641 h 662"/>
                  <a:gd name="T6" fmla="*/ 55 w 417"/>
                  <a:gd name="T7" fmla="*/ 648 h 662"/>
                  <a:gd name="T8" fmla="*/ 80 w 417"/>
                  <a:gd name="T9" fmla="*/ 633 h 662"/>
                  <a:gd name="T10" fmla="*/ 97 w 417"/>
                  <a:gd name="T11" fmla="*/ 648 h 662"/>
                  <a:gd name="T12" fmla="*/ 72 w 417"/>
                  <a:gd name="T13" fmla="*/ 662 h 662"/>
                  <a:gd name="T14" fmla="*/ 131 w 417"/>
                  <a:gd name="T15" fmla="*/ 647 h 662"/>
                  <a:gd name="T16" fmla="*/ 143 w 417"/>
                  <a:gd name="T17" fmla="*/ 628 h 662"/>
                  <a:gd name="T18" fmla="*/ 135 w 417"/>
                  <a:gd name="T19" fmla="*/ 618 h 662"/>
                  <a:gd name="T20" fmla="*/ 139 w 417"/>
                  <a:gd name="T21" fmla="*/ 601 h 662"/>
                  <a:gd name="T22" fmla="*/ 110 w 417"/>
                  <a:gd name="T23" fmla="*/ 576 h 662"/>
                  <a:gd name="T24" fmla="*/ 112 w 417"/>
                  <a:gd name="T25" fmla="*/ 553 h 662"/>
                  <a:gd name="T26" fmla="*/ 417 w 417"/>
                  <a:gd name="T27" fmla="*/ 527 h 662"/>
                  <a:gd name="T28" fmla="*/ 390 w 417"/>
                  <a:gd name="T29" fmla="*/ 424 h 662"/>
                  <a:gd name="T30" fmla="*/ 407 w 417"/>
                  <a:gd name="T31" fmla="*/ 361 h 662"/>
                  <a:gd name="T32" fmla="*/ 367 w 417"/>
                  <a:gd name="T33" fmla="*/ 280 h 662"/>
                  <a:gd name="T34" fmla="*/ 289 w 417"/>
                  <a:gd name="T35" fmla="*/ 0 h 662"/>
                  <a:gd name="T36" fmla="*/ 0 w 417"/>
                  <a:gd name="T37" fmla="*/ 27 h 662"/>
                  <a:gd name="T38" fmla="*/ 12 w 417"/>
                  <a:gd name="T39" fmla="*/ 38 h 662"/>
                  <a:gd name="T40" fmla="*/ 12 w 417"/>
                  <a:gd name="T41" fmla="*/ 38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7" h="662">
                    <a:moveTo>
                      <a:pt x="12" y="38"/>
                    </a:moveTo>
                    <a:lnTo>
                      <a:pt x="0" y="445"/>
                    </a:lnTo>
                    <a:lnTo>
                      <a:pt x="27" y="641"/>
                    </a:lnTo>
                    <a:lnTo>
                      <a:pt x="55" y="648"/>
                    </a:lnTo>
                    <a:lnTo>
                      <a:pt x="80" y="633"/>
                    </a:lnTo>
                    <a:lnTo>
                      <a:pt x="97" y="648"/>
                    </a:lnTo>
                    <a:lnTo>
                      <a:pt x="72" y="662"/>
                    </a:lnTo>
                    <a:lnTo>
                      <a:pt x="131" y="647"/>
                    </a:lnTo>
                    <a:lnTo>
                      <a:pt x="143" y="628"/>
                    </a:lnTo>
                    <a:lnTo>
                      <a:pt x="135" y="618"/>
                    </a:lnTo>
                    <a:lnTo>
                      <a:pt x="139" y="601"/>
                    </a:lnTo>
                    <a:lnTo>
                      <a:pt x="110" y="576"/>
                    </a:lnTo>
                    <a:lnTo>
                      <a:pt x="112" y="553"/>
                    </a:lnTo>
                    <a:lnTo>
                      <a:pt x="417" y="527"/>
                    </a:lnTo>
                    <a:lnTo>
                      <a:pt x="390" y="424"/>
                    </a:lnTo>
                    <a:lnTo>
                      <a:pt x="407" y="361"/>
                    </a:lnTo>
                    <a:lnTo>
                      <a:pt x="367" y="280"/>
                    </a:lnTo>
                    <a:lnTo>
                      <a:pt x="289" y="0"/>
                    </a:lnTo>
                    <a:lnTo>
                      <a:pt x="0" y="27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48" name="Freeform 152"/>
              <p:cNvSpPr>
                <a:spLocks/>
              </p:cNvSpPr>
              <p:nvPr/>
            </p:nvSpPr>
            <p:spPr bwMode="auto">
              <a:xfrm>
                <a:off x="3265" y="2837"/>
                <a:ext cx="463" cy="475"/>
              </a:xfrm>
              <a:custGeom>
                <a:avLst/>
                <a:gdLst>
                  <a:gd name="T0" fmla="*/ 78 w 588"/>
                  <a:gd name="T1" fmla="*/ 312 h 601"/>
                  <a:gd name="T2" fmla="*/ 118 w 588"/>
                  <a:gd name="T3" fmla="*/ 393 h 601"/>
                  <a:gd name="T4" fmla="*/ 101 w 588"/>
                  <a:gd name="T5" fmla="*/ 456 h 601"/>
                  <a:gd name="T6" fmla="*/ 128 w 588"/>
                  <a:gd name="T7" fmla="*/ 559 h 601"/>
                  <a:gd name="T8" fmla="*/ 148 w 588"/>
                  <a:gd name="T9" fmla="*/ 595 h 601"/>
                  <a:gd name="T10" fmla="*/ 464 w 588"/>
                  <a:gd name="T11" fmla="*/ 576 h 601"/>
                  <a:gd name="T12" fmla="*/ 468 w 588"/>
                  <a:gd name="T13" fmla="*/ 599 h 601"/>
                  <a:gd name="T14" fmla="*/ 487 w 588"/>
                  <a:gd name="T15" fmla="*/ 601 h 601"/>
                  <a:gd name="T16" fmla="*/ 479 w 588"/>
                  <a:gd name="T17" fmla="*/ 551 h 601"/>
                  <a:gd name="T18" fmla="*/ 493 w 588"/>
                  <a:gd name="T19" fmla="*/ 538 h 601"/>
                  <a:gd name="T20" fmla="*/ 538 w 588"/>
                  <a:gd name="T21" fmla="*/ 545 h 601"/>
                  <a:gd name="T22" fmla="*/ 546 w 588"/>
                  <a:gd name="T23" fmla="*/ 511 h 601"/>
                  <a:gd name="T24" fmla="*/ 540 w 588"/>
                  <a:gd name="T25" fmla="*/ 464 h 601"/>
                  <a:gd name="T26" fmla="*/ 559 w 588"/>
                  <a:gd name="T27" fmla="*/ 450 h 601"/>
                  <a:gd name="T28" fmla="*/ 588 w 588"/>
                  <a:gd name="T29" fmla="*/ 359 h 601"/>
                  <a:gd name="T30" fmla="*/ 567 w 588"/>
                  <a:gd name="T31" fmla="*/ 355 h 601"/>
                  <a:gd name="T32" fmla="*/ 491 w 588"/>
                  <a:gd name="T33" fmla="*/ 238 h 601"/>
                  <a:gd name="T34" fmla="*/ 327 w 588"/>
                  <a:gd name="T35" fmla="*/ 89 h 601"/>
                  <a:gd name="T36" fmla="*/ 255 w 588"/>
                  <a:gd name="T37" fmla="*/ 44 h 601"/>
                  <a:gd name="T38" fmla="*/ 278 w 588"/>
                  <a:gd name="T39" fmla="*/ 0 h 601"/>
                  <a:gd name="T40" fmla="*/ 145 w 588"/>
                  <a:gd name="T41" fmla="*/ 17 h 601"/>
                  <a:gd name="T42" fmla="*/ 0 w 588"/>
                  <a:gd name="T43" fmla="*/ 32 h 601"/>
                  <a:gd name="T44" fmla="*/ 78 w 588"/>
                  <a:gd name="T45" fmla="*/ 312 h 601"/>
                  <a:gd name="T46" fmla="*/ 78 w 588"/>
                  <a:gd name="T47" fmla="*/ 312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8" h="601">
                    <a:moveTo>
                      <a:pt x="78" y="312"/>
                    </a:moveTo>
                    <a:lnTo>
                      <a:pt x="118" y="393"/>
                    </a:lnTo>
                    <a:lnTo>
                      <a:pt x="101" y="456"/>
                    </a:lnTo>
                    <a:lnTo>
                      <a:pt x="128" y="559"/>
                    </a:lnTo>
                    <a:lnTo>
                      <a:pt x="148" y="595"/>
                    </a:lnTo>
                    <a:lnTo>
                      <a:pt x="464" y="576"/>
                    </a:lnTo>
                    <a:lnTo>
                      <a:pt x="468" y="599"/>
                    </a:lnTo>
                    <a:lnTo>
                      <a:pt x="487" y="601"/>
                    </a:lnTo>
                    <a:lnTo>
                      <a:pt x="479" y="551"/>
                    </a:lnTo>
                    <a:lnTo>
                      <a:pt x="493" y="538"/>
                    </a:lnTo>
                    <a:lnTo>
                      <a:pt x="538" y="545"/>
                    </a:lnTo>
                    <a:lnTo>
                      <a:pt x="546" y="511"/>
                    </a:lnTo>
                    <a:lnTo>
                      <a:pt x="540" y="464"/>
                    </a:lnTo>
                    <a:lnTo>
                      <a:pt x="559" y="450"/>
                    </a:lnTo>
                    <a:lnTo>
                      <a:pt x="588" y="359"/>
                    </a:lnTo>
                    <a:lnTo>
                      <a:pt x="567" y="355"/>
                    </a:lnTo>
                    <a:lnTo>
                      <a:pt x="491" y="238"/>
                    </a:lnTo>
                    <a:lnTo>
                      <a:pt x="327" y="89"/>
                    </a:lnTo>
                    <a:lnTo>
                      <a:pt x="255" y="44"/>
                    </a:lnTo>
                    <a:lnTo>
                      <a:pt x="278" y="0"/>
                    </a:lnTo>
                    <a:lnTo>
                      <a:pt x="145" y="17"/>
                    </a:lnTo>
                    <a:lnTo>
                      <a:pt x="0" y="32"/>
                    </a:lnTo>
                    <a:lnTo>
                      <a:pt x="78" y="312"/>
                    </a:lnTo>
                    <a:lnTo>
                      <a:pt x="78" y="312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49" name="Freeform 153"/>
              <p:cNvSpPr>
                <a:spLocks/>
              </p:cNvSpPr>
              <p:nvPr/>
            </p:nvSpPr>
            <p:spPr bwMode="auto">
              <a:xfrm>
                <a:off x="3253" y="2073"/>
                <a:ext cx="361" cy="398"/>
              </a:xfrm>
              <a:custGeom>
                <a:avLst/>
                <a:gdLst>
                  <a:gd name="T0" fmla="*/ 0 w 458"/>
                  <a:gd name="T1" fmla="*/ 91 h 503"/>
                  <a:gd name="T2" fmla="*/ 38 w 458"/>
                  <a:gd name="T3" fmla="*/ 439 h 503"/>
                  <a:gd name="T4" fmla="*/ 95 w 458"/>
                  <a:gd name="T5" fmla="*/ 446 h 503"/>
                  <a:gd name="T6" fmla="*/ 163 w 458"/>
                  <a:gd name="T7" fmla="*/ 486 h 503"/>
                  <a:gd name="T8" fmla="*/ 213 w 458"/>
                  <a:gd name="T9" fmla="*/ 484 h 503"/>
                  <a:gd name="T10" fmla="*/ 236 w 458"/>
                  <a:gd name="T11" fmla="*/ 469 h 503"/>
                  <a:gd name="T12" fmla="*/ 289 w 458"/>
                  <a:gd name="T13" fmla="*/ 503 h 503"/>
                  <a:gd name="T14" fmla="*/ 323 w 458"/>
                  <a:gd name="T15" fmla="*/ 473 h 503"/>
                  <a:gd name="T16" fmla="*/ 329 w 458"/>
                  <a:gd name="T17" fmla="*/ 420 h 503"/>
                  <a:gd name="T18" fmla="*/ 352 w 458"/>
                  <a:gd name="T19" fmla="*/ 429 h 503"/>
                  <a:gd name="T20" fmla="*/ 361 w 458"/>
                  <a:gd name="T21" fmla="*/ 385 h 503"/>
                  <a:gd name="T22" fmla="*/ 439 w 458"/>
                  <a:gd name="T23" fmla="*/ 319 h 503"/>
                  <a:gd name="T24" fmla="*/ 452 w 458"/>
                  <a:gd name="T25" fmla="*/ 209 h 503"/>
                  <a:gd name="T26" fmla="*/ 443 w 458"/>
                  <a:gd name="T27" fmla="*/ 186 h 503"/>
                  <a:gd name="T28" fmla="*/ 458 w 458"/>
                  <a:gd name="T29" fmla="*/ 175 h 503"/>
                  <a:gd name="T30" fmla="*/ 430 w 458"/>
                  <a:gd name="T31" fmla="*/ 0 h 503"/>
                  <a:gd name="T32" fmla="*/ 352 w 458"/>
                  <a:gd name="T33" fmla="*/ 40 h 503"/>
                  <a:gd name="T34" fmla="*/ 312 w 458"/>
                  <a:gd name="T35" fmla="*/ 81 h 503"/>
                  <a:gd name="T36" fmla="*/ 283 w 458"/>
                  <a:gd name="T37" fmla="*/ 83 h 503"/>
                  <a:gd name="T38" fmla="*/ 239 w 458"/>
                  <a:gd name="T39" fmla="*/ 106 h 503"/>
                  <a:gd name="T40" fmla="*/ 139 w 458"/>
                  <a:gd name="T41" fmla="*/ 70 h 503"/>
                  <a:gd name="T42" fmla="*/ 0 w 458"/>
                  <a:gd name="T43" fmla="*/ 91 h 503"/>
                  <a:gd name="T44" fmla="*/ 0 w 458"/>
                  <a:gd name="T45" fmla="*/ 91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8" h="503">
                    <a:moveTo>
                      <a:pt x="0" y="91"/>
                    </a:moveTo>
                    <a:lnTo>
                      <a:pt x="38" y="439"/>
                    </a:lnTo>
                    <a:lnTo>
                      <a:pt x="95" y="446"/>
                    </a:lnTo>
                    <a:lnTo>
                      <a:pt x="163" y="486"/>
                    </a:lnTo>
                    <a:lnTo>
                      <a:pt x="213" y="484"/>
                    </a:lnTo>
                    <a:lnTo>
                      <a:pt x="236" y="469"/>
                    </a:lnTo>
                    <a:lnTo>
                      <a:pt x="289" y="503"/>
                    </a:lnTo>
                    <a:lnTo>
                      <a:pt x="323" y="473"/>
                    </a:lnTo>
                    <a:lnTo>
                      <a:pt x="329" y="420"/>
                    </a:lnTo>
                    <a:lnTo>
                      <a:pt x="352" y="429"/>
                    </a:lnTo>
                    <a:lnTo>
                      <a:pt x="361" y="385"/>
                    </a:lnTo>
                    <a:lnTo>
                      <a:pt x="439" y="319"/>
                    </a:lnTo>
                    <a:lnTo>
                      <a:pt x="452" y="209"/>
                    </a:lnTo>
                    <a:lnTo>
                      <a:pt x="443" y="186"/>
                    </a:lnTo>
                    <a:lnTo>
                      <a:pt x="458" y="175"/>
                    </a:lnTo>
                    <a:lnTo>
                      <a:pt x="430" y="0"/>
                    </a:lnTo>
                    <a:lnTo>
                      <a:pt x="352" y="40"/>
                    </a:lnTo>
                    <a:lnTo>
                      <a:pt x="312" y="81"/>
                    </a:lnTo>
                    <a:lnTo>
                      <a:pt x="283" y="83"/>
                    </a:lnTo>
                    <a:lnTo>
                      <a:pt x="239" y="106"/>
                    </a:lnTo>
                    <a:lnTo>
                      <a:pt x="139" y="70"/>
                    </a:lnTo>
                    <a:lnTo>
                      <a:pt x="0" y="9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50" name="Freeform 154"/>
              <p:cNvSpPr>
                <a:spLocks/>
              </p:cNvSpPr>
              <p:nvPr/>
            </p:nvSpPr>
            <p:spPr bwMode="auto">
              <a:xfrm>
                <a:off x="3480" y="2210"/>
                <a:ext cx="389" cy="374"/>
              </a:xfrm>
              <a:custGeom>
                <a:avLst/>
                <a:gdLst>
                  <a:gd name="T0" fmla="*/ 0 w 490"/>
                  <a:gd name="T1" fmla="*/ 328 h 473"/>
                  <a:gd name="T2" fmla="*/ 19 w 490"/>
                  <a:gd name="T3" fmla="*/ 393 h 473"/>
                  <a:gd name="T4" fmla="*/ 82 w 490"/>
                  <a:gd name="T5" fmla="*/ 439 h 473"/>
                  <a:gd name="T6" fmla="*/ 112 w 490"/>
                  <a:gd name="T7" fmla="*/ 473 h 473"/>
                  <a:gd name="T8" fmla="*/ 205 w 490"/>
                  <a:gd name="T9" fmla="*/ 437 h 473"/>
                  <a:gd name="T10" fmla="*/ 247 w 490"/>
                  <a:gd name="T11" fmla="*/ 429 h 473"/>
                  <a:gd name="T12" fmla="*/ 270 w 490"/>
                  <a:gd name="T13" fmla="*/ 402 h 473"/>
                  <a:gd name="T14" fmla="*/ 306 w 490"/>
                  <a:gd name="T15" fmla="*/ 260 h 473"/>
                  <a:gd name="T16" fmla="*/ 346 w 490"/>
                  <a:gd name="T17" fmla="*/ 277 h 473"/>
                  <a:gd name="T18" fmla="*/ 422 w 490"/>
                  <a:gd name="T19" fmla="*/ 121 h 473"/>
                  <a:gd name="T20" fmla="*/ 481 w 490"/>
                  <a:gd name="T21" fmla="*/ 155 h 473"/>
                  <a:gd name="T22" fmla="*/ 490 w 490"/>
                  <a:gd name="T23" fmla="*/ 127 h 473"/>
                  <a:gd name="T24" fmla="*/ 449 w 490"/>
                  <a:gd name="T25" fmla="*/ 95 h 473"/>
                  <a:gd name="T26" fmla="*/ 416 w 490"/>
                  <a:gd name="T27" fmla="*/ 98 h 473"/>
                  <a:gd name="T28" fmla="*/ 405 w 490"/>
                  <a:gd name="T29" fmla="*/ 115 h 473"/>
                  <a:gd name="T30" fmla="*/ 346 w 490"/>
                  <a:gd name="T31" fmla="*/ 133 h 473"/>
                  <a:gd name="T32" fmla="*/ 308 w 490"/>
                  <a:gd name="T33" fmla="*/ 174 h 473"/>
                  <a:gd name="T34" fmla="*/ 295 w 490"/>
                  <a:gd name="T35" fmla="*/ 106 h 473"/>
                  <a:gd name="T36" fmla="*/ 190 w 490"/>
                  <a:gd name="T37" fmla="*/ 125 h 473"/>
                  <a:gd name="T38" fmla="*/ 169 w 490"/>
                  <a:gd name="T39" fmla="*/ 0 h 473"/>
                  <a:gd name="T40" fmla="*/ 154 w 490"/>
                  <a:gd name="T41" fmla="*/ 11 h 473"/>
                  <a:gd name="T42" fmla="*/ 163 w 490"/>
                  <a:gd name="T43" fmla="*/ 34 h 473"/>
                  <a:gd name="T44" fmla="*/ 150 w 490"/>
                  <a:gd name="T45" fmla="*/ 144 h 473"/>
                  <a:gd name="T46" fmla="*/ 72 w 490"/>
                  <a:gd name="T47" fmla="*/ 210 h 473"/>
                  <a:gd name="T48" fmla="*/ 63 w 490"/>
                  <a:gd name="T49" fmla="*/ 254 h 473"/>
                  <a:gd name="T50" fmla="*/ 40 w 490"/>
                  <a:gd name="T51" fmla="*/ 245 h 473"/>
                  <a:gd name="T52" fmla="*/ 34 w 490"/>
                  <a:gd name="T53" fmla="*/ 298 h 473"/>
                  <a:gd name="T54" fmla="*/ 0 w 490"/>
                  <a:gd name="T55" fmla="*/ 328 h 473"/>
                  <a:gd name="T56" fmla="*/ 0 w 490"/>
                  <a:gd name="T57" fmla="*/ 328 h 473"/>
                  <a:gd name="T58" fmla="*/ 0 w 490"/>
                  <a:gd name="T59" fmla="*/ 32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0" h="473">
                    <a:moveTo>
                      <a:pt x="0" y="328"/>
                    </a:moveTo>
                    <a:lnTo>
                      <a:pt x="19" y="393"/>
                    </a:lnTo>
                    <a:lnTo>
                      <a:pt x="82" y="439"/>
                    </a:lnTo>
                    <a:lnTo>
                      <a:pt x="112" y="473"/>
                    </a:lnTo>
                    <a:lnTo>
                      <a:pt x="205" y="437"/>
                    </a:lnTo>
                    <a:lnTo>
                      <a:pt x="247" y="429"/>
                    </a:lnTo>
                    <a:lnTo>
                      <a:pt x="270" y="402"/>
                    </a:lnTo>
                    <a:lnTo>
                      <a:pt x="306" y="260"/>
                    </a:lnTo>
                    <a:lnTo>
                      <a:pt x="346" y="277"/>
                    </a:lnTo>
                    <a:lnTo>
                      <a:pt x="422" y="121"/>
                    </a:lnTo>
                    <a:lnTo>
                      <a:pt x="481" y="155"/>
                    </a:lnTo>
                    <a:lnTo>
                      <a:pt x="490" y="127"/>
                    </a:lnTo>
                    <a:lnTo>
                      <a:pt x="449" y="95"/>
                    </a:lnTo>
                    <a:lnTo>
                      <a:pt x="416" y="98"/>
                    </a:lnTo>
                    <a:lnTo>
                      <a:pt x="405" y="115"/>
                    </a:lnTo>
                    <a:lnTo>
                      <a:pt x="346" y="133"/>
                    </a:lnTo>
                    <a:lnTo>
                      <a:pt x="308" y="174"/>
                    </a:lnTo>
                    <a:lnTo>
                      <a:pt x="295" y="106"/>
                    </a:lnTo>
                    <a:lnTo>
                      <a:pt x="190" y="125"/>
                    </a:lnTo>
                    <a:lnTo>
                      <a:pt x="169" y="0"/>
                    </a:lnTo>
                    <a:lnTo>
                      <a:pt x="154" y="11"/>
                    </a:lnTo>
                    <a:lnTo>
                      <a:pt x="163" y="34"/>
                    </a:lnTo>
                    <a:lnTo>
                      <a:pt x="150" y="144"/>
                    </a:lnTo>
                    <a:lnTo>
                      <a:pt x="72" y="210"/>
                    </a:lnTo>
                    <a:lnTo>
                      <a:pt x="63" y="254"/>
                    </a:lnTo>
                    <a:lnTo>
                      <a:pt x="40" y="245"/>
                    </a:lnTo>
                    <a:lnTo>
                      <a:pt x="34" y="298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28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51" name="Freeform 155"/>
              <p:cNvSpPr>
                <a:spLocks/>
              </p:cNvSpPr>
              <p:nvPr/>
            </p:nvSpPr>
            <p:spPr bwMode="auto">
              <a:xfrm>
                <a:off x="3714" y="2239"/>
                <a:ext cx="393" cy="189"/>
              </a:xfrm>
              <a:custGeom>
                <a:avLst/>
                <a:gdLst>
                  <a:gd name="T0" fmla="*/ 0 w 498"/>
                  <a:gd name="T1" fmla="*/ 70 h 239"/>
                  <a:gd name="T2" fmla="*/ 13 w 498"/>
                  <a:gd name="T3" fmla="*/ 138 h 239"/>
                  <a:gd name="T4" fmla="*/ 51 w 498"/>
                  <a:gd name="T5" fmla="*/ 97 h 239"/>
                  <a:gd name="T6" fmla="*/ 110 w 498"/>
                  <a:gd name="T7" fmla="*/ 79 h 239"/>
                  <a:gd name="T8" fmla="*/ 121 w 498"/>
                  <a:gd name="T9" fmla="*/ 62 h 239"/>
                  <a:gd name="T10" fmla="*/ 154 w 498"/>
                  <a:gd name="T11" fmla="*/ 59 h 239"/>
                  <a:gd name="T12" fmla="*/ 195 w 498"/>
                  <a:gd name="T13" fmla="*/ 91 h 239"/>
                  <a:gd name="T14" fmla="*/ 224 w 498"/>
                  <a:gd name="T15" fmla="*/ 98 h 239"/>
                  <a:gd name="T16" fmla="*/ 277 w 498"/>
                  <a:gd name="T17" fmla="*/ 148 h 239"/>
                  <a:gd name="T18" fmla="*/ 258 w 498"/>
                  <a:gd name="T19" fmla="*/ 193 h 239"/>
                  <a:gd name="T20" fmla="*/ 266 w 498"/>
                  <a:gd name="T21" fmla="*/ 214 h 239"/>
                  <a:gd name="T22" fmla="*/ 289 w 498"/>
                  <a:gd name="T23" fmla="*/ 205 h 239"/>
                  <a:gd name="T24" fmla="*/ 309 w 498"/>
                  <a:gd name="T25" fmla="*/ 205 h 239"/>
                  <a:gd name="T26" fmla="*/ 321 w 498"/>
                  <a:gd name="T27" fmla="*/ 218 h 239"/>
                  <a:gd name="T28" fmla="*/ 346 w 498"/>
                  <a:gd name="T29" fmla="*/ 218 h 239"/>
                  <a:gd name="T30" fmla="*/ 355 w 498"/>
                  <a:gd name="T31" fmla="*/ 214 h 239"/>
                  <a:gd name="T32" fmla="*/ 338 w 498"/>
                  <a:gd name="T33" fmla="*/ 173 h 239"/>
                  <a:gd name="T34" fmla="*/ 336 w 498"/>
                  <a:gd name="T35" fmla="*/ 97 h 239"/>
                  <a:gd name="T36" fmla="*/ 315 w 498"/>
                  <a:gd name="T37" fmla="*/ 85 h 239"/>
                  <a:gd name="T38" fmla="*/ 355 w 498"/>
                  <a:gd name="T39" fmla="*/ 49 h 239"/>
                  <a:gd name="T40" fmla="*/ 357 w 498"/>
                  <a:gd name="T41" fmla="*/ 28 h 239"/>
                  <a:gd name="T42" fmla="*/ 380 w 498"/>
                  <a:gd name="T43" fmla="*/ 30 h 239"/>
                  <a:gd name="T44" fmla="*/ 351 w 498"/>
                  <a:gd name="T45" fmla="*/ 78 h 239"/>
                  <a:gd name="T46" fmla="*/ 368 w 498"/>
                  <a:gd name="T47" fmla="*/ 133 h 239"/>
                  <a:gd name="T48" fmla="*/ 376 w 498"/>
                  <a:gd name="T49" fmla="*/ 150 h 239"/>
                  <a:gd name="T50" fmla="*/ 387 w 498"/>
                  <a:gd name="T51" fmla="*/ 157 h 239"/>
                  <a:gd name="T52" fmla="*/ 365 w 498"/>
                  <a:gd name="T53" fmla="*/ 155 h 239"/>
                  <a:gd name="T54" fmla="*/ 372 w 498"/>
                  <a:gd name="T55" fmla="*/ 190 h 239"/>
                  <a:gd name="T56" fmla="*/ 412 w 498"/>
                  <a:gd name="T57" fmla="*/ 214 h 239"/>
                  <a:gd name="T58" fmla="*/ 422 w 498"/>
                  <a:gd name="T59" fmla="*/ 218 h 239"/>
                  <a:gd name="T60" fmla="*/ 433 w 498"/>
                  <a:gd name="T61" fmla="*/ 218 h 239"/>
                  <a:gd name="T62" fmla="*/ 427 w 498"/>
                  <a:gd name="T63" fmla="*/ 239 h 239"/>
                  <a:gd name="T64" fmla="*/ 477 w 498"/>
                  <a:gd name="T65" fmla="*/ 214 h 239"/>
                  <a:gd name="T66" fmla="*/ 486 w 498"/>
                  <a:gd name="T67" fmla="*/ 184 h 239"/>
                  <a:gd name="T68" fmla="*/ 498 w 498"/>
                  <a:gd name="T69" fmla="*/ 152 h 239"/>
                  <a:gd name="T70" fmla="*/ 427 w 498"/>
                  <a:gd name="T71" fmla="*/ 165 h 239"/>
                  <a:gd name="T72" fmla="*/ 382 w 498"/>
                  <a:gd name="T73" fmla="*/ 0 h 239"/>
                  <a:gd name="T74" fmla="*/ 0 w 498"/>
                  <a:gd name="T75" fmla="*/ 70 h 239"/>
                  <a:gd name="T76" fmla="*/ 0 w 498"/>
                  <a:gd name="T77" fmla="*/ 70 h 239"/>
                  <a:gd name="T78" fmla="*/ 0 w 498"/>
                  <a:gd name="T79" fmla="*/ 7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98" h="239">
                    <a:moveTo>
                      <a:pt x="0" y="70"/>
                    </a:moveTo>
                    <a:lnTo>
                      <a:pt x="13" y="138"/>
                    </a:lnTo>
                    <a:lnTo>
                      <a:pt x="51" y="97"/>
                    </a:lnTo>
                    <a:lnTo>
                      <a:pt x="110" y="79"/>
                    </a:lnTo>
                    <a:lnTo>
                      <a:pt x="121" y="62"/>
                    </a:lnTo>
                    <a:lnTo>
                      <a:pt x="154" y="59"/>
                    </a:lnTo>
                    <a:lnTo>
                      <a:pt x="195" y="91"/>
                    </a:lnTo>
                    <a:lnTo>
                      <a:pt x="224" y="98"/>
                    </a:lnTo>
                    <a:lnTo>
                      <a:pt x="277" y="148"/>
                    </a:lnTo>
                    <a:lnTo>
                      <a:pt x="258" y="193"/>
                    </a:lnTo>
                    <a:lnTo>
                      <a:pt x="266" y="214"/>
                    </a:lnTo>
                    <a:lnTo>
                      <a:pt x="289" y="205"/>
                    </a:lnTo>
                    <a:lnTo>
                      <a:pt x="309" y="205"/>
                    </a:lnTo>
                    <a:lnTo>
                      <a:pt x="321" y="218"/>
                    </a:lnTo>
                    <a:lnTo>
                      <a:pt x="346" y="218"/>
                    </a:lnTo>
                    <a:lnTo>
                      <a:pt x="355" y="214"/>
                    </a:lnTo>
                    <a:lnTo>
                      <a:pt x="338" y="173"/>
                    </a:lnTo>
                    <a:lnTo>
                      <a:pt x="336" y="97"/>
                    </a:lnTo>
                    <a:lnTo>
                      <a:pt x="315" y="85"/>
                    </a:lnTo>
                    <a:lnTo>
                      <a:pt x="355" y="49"/>
                    </a:lnTo>
                    <a:lnTo>
                      <a:pt x="357" y="28"/>
                    </a:lnTo>
                    <a:lnTo>
                      <a:pt x="380" y="30"/>
                    </a:lnTo>
                    <a:lnTo>
                      <a:pt x="351" y="78"/>
                    </a:lnTo>
                    <a:lnTo>
                      <a:pt x="368" y="133"/>
                    </a:lnTo>
                    <a:lnTo>
                      <a:pt x="376" y="150"/>
                    </a:lnTo>
                    <a:lnTo>
                      <a:pt x="387" y="157"/>
                    </a:lnTo>
                    <a:lnTo>
                      <a:pt x="365" y="155"/>
                    </a:lnTo>
                    <a:lnTo>
                      <a:pt x="372" y="190"/>
                    </a:lnTo>
                    <a:lnTo>
                      <a:pt x="412" y="214"/>
                    </a:lnTo>
                    <a:lnTo>
                      <a:pt x="422" y="218"/>
                    </a:lnTo>
                    <a:lnTo>
                      <a:pt x="433" y="218"/>
                    </a:lnTo>
                    <a:lnTo>
                      <a:pt x="427" y="239"/>
                    </a:lnTo>
                    <a:lnTo>
                      <a:pt x="477" y="214"/>
                    </a:lnTo>
                    <a:lnTo>
                      <a:pt x="486" y="184"/>
                    </a:lnTo>
                    <a:lnTo>
                      <a:pt x="498" y="152"/>
                    </a:lnTo>
                    <a:lnTo>
                      <a:pt x="427" y="165"/>
                    </a:lnTo>
                    <a:lnTo>
                      <a:pt x="382" y="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52" name="Freeform 156"/>
              <p:cNvSpPr>
                <a:spLocks/>
              </p:cNvSpPr>
              <p:nvPr/>
            </p:nvSpPr>
            <p:spPr bwMode="auto">
              <a:xfrm>
                <a:off x="3417" y="2307"/>
                <a:ext cx="667" cy="367"/>
              </a:xfrm>
              <a:custGeom>
                <a:avLst/>
                <a:gdLst>
                  <a:gd name="T0" fmla="*/ 78 w 844"/>
                  <a:gd name="T1" fmla="*/ 416 h 466"/>
                  <a:gd name="T2" fmla="*/ 78 w 844"/>
                  <a:gd name="T3" fmla="*/ 405 h 466"/>
                  <a:gd name="T4" fmla="*/ 133 w 844"/>
                  <a:gd name="T5" fmla="*/ 352 h 466"/>
                  <a:gd name="T6" fmla="*/ 164 w 844"/>
                  <a:gd name="T7" fmla="*/ 318 h 466"/>
                  <a:gd name="T8" fmla="*/ 194 w 844"/>
                  <a:gd name="T9" fmla="*/ 352 h 466"/>
                  <a:gd name="T10" fmla="*/ 287 w 844"/>
                  <a:gd name="T11" fmla="*/ 316 h 466"/>
                  <a:gd name="T12" fmla="*/ 329 w 844"/>
                  <a:gd name="T13" fmla="*/ 308 h 466"/>
                  <a:gd name="T14" fmla="*/ 352 w 844"/>
                  <a:gd name="T15" fmla="*/ 281 h 466"/>
                  <a:gd name="T16" fmla="*/ 388 w 844"/>
                  <a:gd name="T17" fmla="*/ 139 h 466"/>
                  <a:gd name="T18" fmla="*/ 428 w 844"/>
                  <a:gd name="T19" fmla="*/ 156 h 466"/>
                  <a:gd name="T20" fmla="*/ 504 w 844"/>
                  <a:gd name="T21" fmla="*/ 0 h 466"/>
                  <a:gd name="T22" fmla="*/ 563 w 844"/>
                  <a:gd name="T23" fmla="*/ 34 h 466"/>
                  <a:gd name="T24" fmla="*/ 572 w 844"/>
                  <a:gd name="T25" fmla="*/ 6 h 466"/>
                  <a:gd name="T26" fmla="*/ 601 w 844"/>
                  <a:gd name="T27" fmla="*/ 13 h 466"/>
                  <a:gd name="T28" fmla="*/ 654 w 844"/>
                  <a:gd name="T29" fmla="*/ 63 h 466"/>
                  <a:gd name="T30" fmla="*/ 635 w 844"/>
                  <a:gd name="T31" fmla="*/ 108 h 466"/>
                  <a:gd name="T32" fmla="*/ 643 w 844"/>
                  <a:gd name="T33" fmla="*/ 129 h 466"/>
                  <a:gd name="T34" fmla="*/ 666 w 844"/>
                  <a:gd name="T35" fmla="*/ 120 h 466"/>
                  <a:gd name="T36" fmla="*/ 683 w 844"/>
                  <a:gd name="T37" fmla="*/ 141 h 466"/>
                  <a:gd name="T38" fmla="*/ 764 w 844"/>
                  <a:gd name="T39" fmla="*/ 167 h 466"/>
                  <a:gd name="T40" fmla="*/ 688 w 844"/>
                  <a:gd name="T41" fmla="*/ 164 h 466"/>
                  <a:gd name="T42" fmla="*/ 768 w 844"/>
                  <a:gd name="T43" fmla="*/ 234 h 466"/>
                  <a:gd name="T44" fmla="*/ 717 w 844"/>
                  <a:gd name="T45" fmla="*/ 226 h 466"/>
                  <a:gd name="T46" fmla="*/ 820 w 844"/>
                  <a:gd name="T47" fmla="*/ 291 h 466"/>
                  <a:gd name="T48" fmla="*/ 844 w 844"/>
                  <a:gd name="T49" fmla="*/ 335 h 466"/>
                  <a:gd name="T50" fmla="*/ 827 w 844"/>
                  <a:gd name="T51" fmla="*/ 329 h 466"/>
                  <a:gd name="T52" fmla="*/ 823 w 844"/>
                  <a:gd name="T53" fmla="*/ 340 h 466"/>
                  <a:gd name="T54" fmla="*/ 491 w 844"/>
                  <a:gd name="T55" fmla="*/ 403 h 466"/>
                  <a:gd name="T56" fmla="*/ 217 w 844"/>
                  <a:gd name="T57" fmla="*/ 437 h 466"/>
                  <a:gd name="T58" fmla="*/ 0 w 844"/>
                  <a:gd name="T59" fmla="*/ 466 h 466"/>
                  <a:gd name="T60" fmla="*/ 78 w 844"/>
                  <a:gd name="T61" fmla="*/ 416 h 466"/>
                  <a:gd name="T62" fmla="*/ 78 w 844"/>
                  <a:gd name="T63" fmla="*/ 41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44" h="466">
                    <a:moveTo>
                      <a:pt x="78" y="416"/>
                    </a:moveTo>
                    <a:lnTo>
                      <a:pt x="78" y="405"/>
                    </a:lnTo>
                    <a:lnTo>
                      <a:pt x="133" y="352"/>
                    </a:lnTo>
                    <a:lnTo>
                      <a:pt x="164" y="318"/>
                    </a:lnTo>
                    <a:lnTo>
                      <a:pt x="194" y="352"/>
                    </a:lnTo>
                    <a:lnTo>
                      <a:pt x="287" y="316"/>
                    </a:lnTo>
                    <a:lnTo>
                      <a:pt x="329" y="308"/>
                    </a:lnTo>
                    <a:lnTo>
                      <a:pt x="352" y="281"/>
                    </a:lnTo>
                    <a:lnTo>
                      <a:pt x="388" y="139"/>
                    </a:lnTo>
                    <a:lnTo>
                      <a:pt x="428" y="156"/>
                    </a:lnTo>
                    <a:lnTo>
                      <a:pt x="504" y="0"/>
                    </a:lnTo>
                    <a:lnTo>
                      <a:pt x="563" y="34"/>
                    </a:lnTo>
                    <a:lnTo>
                      <a:pt x="572" y="6"/>
                    </a:lnTo>
                    <a:lnTo>
                      <a:pt x="601" y="13"/>
                    </a:lnTo>
                    <a:lnTo>
                      <a:pt x="654" y="63"/>
                    </a:lnTo>
                    <a:lnTo>
                      <a:pt x="635" y="108"/>
                    </a:lnTo>
                    <a:lnTo>
                      <a:pt x="643" y="129"/>
                    </a:lnTo>
                    <a:lnTo>
                      <a:pt x="666" y="120"/>
                    </a:lnTo>
                    <a:lnTo>
                      <a:pt x="683" y="141"/>
                    </a:lnTo>
                    <a:lnTo>
                      <a:pt x="764" y="167"/>
                    </a:lnTo>
                    <a:lnTo>
                      <a:pt x="688" y="164"/>
                    </a:lnTo>
                    <a:lnTo>
                      <a:pt x="768" y="234"/>
                    </a:lnTo>
                    <a:lnTo>
                      <a:pt x="717" y="226"/>
                    </a:lnTo>
                    <a:lnTo>
                      <a:pt x="820" y="291"/>
                    </a:lnTo>
                    <a:lnTo>
                      <a:pt x="844" y="335"/>
                    </a:lnTo>
                    <a:lnTo>
                      <a:pt x="827" y="329"/>
                    </a:lnTo>
                    <a:lnTo>
                      <a:pt x="823" y="340"/>
                    </a:lnTo>
                    <a:lnTo>
                      <a:pt x="491" y="403"/>
                    </a:lnTo>
                    <a:lnTo>
                      <a:pt x="217" y="437"/>
                    </a:lnTo>
                    <a:lnTo>
                      <a:pt x="0" y="466"/>
                    </a:lnTo>
                    <a:lnTo>
                      <a:pt x="78" y="416"/>
                    </a:lnTo>
                    <a:lnTo>
                      <a:pt x="78" y="416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53" name="Freeform 157"/>
              <p:cNvSpPr>
                <a:spLocks/>
              </p:cNvSpPr>
              <p:nvPr/>
            </p:nvSpPr>
            <p:spPr bwMode="auto">
              <a:xfrm>
                <a:off x="4055" y="2409"/>
                <a:ext cx="35" cy="92"/>
              </a:xfrm>
              <a:custGeom>
                <a:avLst/>
                <a:gdLst>
                  <a:gd name="T0" fmla="*/ 0 w 46"/>
                  <a:gd name="T1" fmla="*/ 116 h 116"/>
                  <a:gd name="T2" fmla="*/ 15 w 46"/>
                  <a:gd name="T3" fmla="*/ 84 h 116"/>
                  <a:gd name="T4" fmla="*/ 32 w 46"/>
                  <a:gd name="T5" fmla="*/ 65 h 116"/>
                  <a:gd name="T6" fmla="*/ 46 w 46"/>
                  <a:gd name="T7" fmla="*/ 0 h 116"/>
                  <a:gd name="T8" fmla="*/ 17 w 46"/>
                  <a:gd name="T9" fmla="*/ 16 h 116"/>
                  <a:gd name="T10" fmla="*/ 0 w 46"/>
                  <a:gd name="T11" fmla="*/ 76 h 116"/>
                  <a:gd name="T12" fmla="*/ 0 w 46"/>
                  <a:gd name="T13" fmla="*/ 116 h 116"/>
                  <a:gd name="T14" fmla="*/ 0 w 46"/>
                  <a:gd name="T1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16">
                    <a:moveTo>
                      <a:pt x="0" y="116"/>
                    </a:moveTo>
                    <a:lnTo>
                      <a:pt x="15" y="84"/>
                    </a:lnTo>
                    <a:lnTo>
                      <a:pt x="32" y="65"/>
                    </a:lnTo>
                    <a:lnTo>
                      <a:pt x="46" y="0"/>
                    </a:lnTo>
                    <a:lnTo>
                      <a:pt x="17" y="16"/>
                    </a:lnTo>
                    <a:lnTo>
                      <a:pt x="0" y="76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54" name="Freeform 158"/>
              <p:cNvSpPr>
                <a:spLocks/>
              </p:cNvSpPr>
              <p:nvPr/>
            </p:nvSpPr>
            <p:spPr bwMode="auto">
              <a:xfrm>
                <a:off x="3379" y="2575"/>
                <a:ext cx="736" cy="322"/>
              </a:xfrm>
              <a:custGeom>
                <a:avLst/>
                <a:gdLst>
                  <a:gd name="T0" fmla="*/ 0 w 931"/>
                  <a:gd name="T1" fmla="*/ 350 h 407"/>
                  <a:gd name="T2" fmla="*/ 133 w 931"/>
                  <a:gd name="T3" fmla="*/ 333 h 407"/>
                  <a:gd name="T4" fmla="*/ 213 w 931"/>
                  <a:gd name="T5" fmla="*/ 295 h 407"/>
                  <a:gd name="T6" fmla="*/ 361 w 931"/>
                  <a:gd name="T7" fmla="*/ 280 h 407"/>
                  <a:gd name="T8" fmla="*/ 422 w 931"/>
                  <a:gd name="T9" fmla="*/ 318 h 407"/>
                  <a:gd name="T10" fmla="*/ 519 w 931"/>
                  <a:gd name="T11" fmla="*/ 304 h 407"/>
                  <a:gd name="T12" fmla="*/ 665 w 931"/>
                  <a:gd name="T13" fmla="*/ 407 h 407"/>
                  <a:gd name="T14" fmla="*/ 722 w 931"/>
                  <a:gd name="T15" fmla="*/ 394 h 407"/>
                  <a:gd name="T16" fmla="*/ 804 w 931"/>
                  <a:gd name="T17" fmla="*/ 276 h 407"/>
                  <a:gd name="T18" fmla="*/ 870 w 931"/>
                  <a:gd name="T19" fmla="*/ 251 h 407"/>
                  <a:gd name="T20" fmla="*/ 889 w 931"/>
                  <a:gd name="T21" fmla="*/ 217 h 407"/>
                  <a:gd name="T22" fmla="*/ 819 w 931"/>
                  <a:gd name="T23" fmla="*/ 228 h 407"/>
                  <a:gd name="T24" fmla="*/ 800 w 931"/>
                  <a:gd name="T25" fmla="*/ 206 h 407"/>
                  <a:gd name="T26" fmla="*/ 844 w 931"/>
                  <a:gd name="T27" fmla="*/ 194 h 407"/>
                  <a:gd name="T28" fmla="*/ 842 w 931"/>
                  <a:gd name="T29" fmla="*/ 179 h 407"/>
                  <a:gd name="T30" fmla="*/ 794 w 931"/>
                  <a:gd name="T31" fmla="*/ 162 h 407"/>
                  <a:gd name="T32" fmla="*/ 857 w 931"/>
                  <a:gd name="T33" fmla="*/ 139 h 407"/>
                  <a:gd name="T34" fmla="*/ 853 w 931"/>
                  <a:gd name="T35" fmla="*/ 164 h 407"/>
                  <a:gd name="T36" fmla="*/ 893 w 931"/>
                  <a:gd name="T37" fmla="*/ 164 h 407"/>
                  <a:gd name="T38" fmla="*/ 916 w 931"/>
                  <a:gd name="T39" fmla="*/ 120 h 407"/>
                  <a:gd name="T40" fmla="*/ 931 w 931"/>
                  <a:gd name="T41" fmla="*/ 118 h 407"/>
                  <a:gd name="T42" fmla="*/ 922 w 931"/>
                  <a:gd name="T43" fmla="*/ 82 h 407"/>
                  <a:gd name="T44" fmla="*/ 893 w 931"/>
                  <a:gd name="T45" fmla="*/ 118 h 407"/>
                  <a:gd name="T46" fmla="*/ 865 w 931"/>
                  <a:gd name="T47" fmla="*/ 36 h 407"/>
                  <a:gd name="T48" fmla="*/ 884 w 931"/>
                  <a:gd name="T49" fmla="*/ 33 h 407"/>
                  <a:gd name="T50" fmla="*/ 910 w 931"/>
                  <a:gd name="T51" fmla="*/ 55 h 407"/>
                  <a:gd name="T52" fmla="*/ 891 w 931"/>
                  <a:gd name="T53" fmla="*/ 17 h 407"/>
                  <a:gd name="T54" fmla="*/ 870 w 931"/>
                  <a:gd name="T55" fmla="*/ 0 h 407"/>
                  <a:gd name="T56" fmla="*/ 538 w 931"/>
                  <a:gd name="T57" fmla="*/ 63 h 407"/>
                  <a:gd name="T58" fmla="*/ 264 w 931"/>
                  <a:gd name="T59" fmla="*/ 97 h 407"/>
                  <a:gd name="T60" fmla="*/ 226 w 931"/>
                  <a:gd name="T61" fmla="*/ 171 h 407"/>
                  <a:gd name="T62" fmla="*/ 165 w 931"/>
                  <a:gd name="T63" fmla="*/ 185 h 407"/>
                  <a:gd name="T64" fmla="*/ 138 w 931"/>
                  <a:gd name="T65" fmla="*/ 221 h 407"/>
                  <a:gd name="T66" fmla="*/ 32 w 931"/>
                  <a:gd name="T67" fmla="*/ 284 h 407"/>
                  <a:gd name="T68" fmla="*/ 26 w 931"/>
                  <a:gd name="T69" fmla="*/ 306 h 407"/>
                  <a:gd name="T70" fmla="*/ 0 w 931"/>
                  <a:gd name="T71" fmla="*/ 320 h 407"/>
                  <a:gd name="T72" fmla="*/ 0 w 931"/>
                  <a:gd name="T73" fmla="*/ 350 h 407"/>
                  <a:gd name="T74" fmla="*/ 0 w 931"/>
                  <a:gd name="T75" fmla="*/ 35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1" h="407">
                    <a:moveTo>
                      <a:pt x="0" y="350"/>
                    </a:moveTo>
                    <a:lnTo>
                      <a:pt x="133" y="333"/>
                    </a:lnTo>
                    <a:lnTo>
                      <a:pt x="213" y="295"/>
                    </a:lnTo>
                    <a:lnTo>
                      <a:pt x="361" y="280"/>
                    </a:lnTo>
                    <a:lnTo>
                      <a:pt x="422" y="318"/>
                    </a:lnTo>
                    <a:lnTo>
                      <a:pt x="519" y="304"/>
                    </a:lnTo>
                    <a:lnTo>
                      <a:pt x="665" y="407"/>
                    </a:lnTo>
                    <a:lnTo>
                      <a:pt x="722" y="394"/>
                    </a:lnTo>
                    <a:lnTo>
                      <a:pt x="804" y="276"/>
                    </a:lnTo>
                    <a:lnTo>
                      <a:pt x="870" y="251"/>
                    </a:lnTo>
                    <a:lnTo>
                      <a:pt x="889" y="217"/>
                    </a:lnTo>
                    <a:lnTo>
                      <a:pt x="819" y="228"/>
                    </a:lnTo>
                    <a:lnTo>
                      <a:pt x="800" y="206"/>
                    </a:lnTo>
                    <a:lnTo>
                      <a:pt x="844" y="194"/>
                    </a:lnTo>
                    <a:lnTo>
                      <a:pt x="842" y="179"/>
                    </a:lnTo>
                    <a:lnTo>
                      <a:pt x="794" y="162"/>
                    </a:lnTo>
                    <a:lnTo>
                      <a:pt x="857" y="139"/>
                    </a:lnTo>
                    <a:lnTo>
                      <a:pt x="853" y="164"/>
                    </a:lnTo>
                    <a:lnTo>
                      <a:pt x="893" y="164"/>
                    </a:lnTo>
                    <a:lnTo>
                      <a:pt x="916" y="120"/>
                    </a:lnTo>
                    <a:lnTo>
                      <a:pt x="931" y="118"/>
                    </a:lnTo>
                    <a:lnTo>
                      <a:pt x="922" y="82"/>
                    </a:lnTo>
                    <a:lnTo>
                      <a:pt x="893" y="118"/>
                    </a:lnTo>
                    <a:lnTo>
                      <a:pt x="865" y="36"/>
                    </a:lnTo>
                    <a:lnTo>
                      <a:pt x="884" y="33"/>
                    </a:lnTo>
                    <a:lnTo>
                      <a:pt x="910" y="55"/>
                    </a:lnTo>
                    <a:lnTo>
                      <a:pt x="891" y="17"/>
                    </a:lnTo>
                    <a:lnTo>
                      <a:pt x="870" y="0"/>
                    </a:lnTo>
                    <a:lnTo>
                      <a:pt x="538" y="63"/>
                    </a:lnTo>
                    <a:lnTo>
                      <a:pt x="264" y="97"/>
                    </a:lnTo>
                    <a:lnTo>
                      <a:pt x="226" y="171"/>
                    </a:lnTo>
                    <a:lnTo>
                      <a:pt x="165" y="185"/>
                    </a:lnTo>
                    <a:lnTo>
                      <a:pt x="138" y="221"/>
                    </a:lnTo>
                    <a:lnTo>
                      <a:pt x="32" y="284"/>
                    </a:lnTo>
                    <a:lnTo>
                      <a:pt x="26" y="306"/>
                    </a:lnTo>
                    <a:lnTo>
                      <a:pt x="0" y="320"/>
                    </a:lnTo>
                    <a:lnTo>
                      <a:pt x="0" y="350"/>
                    </a:lnTo>
                    <a:lnTo>
                      <a:pt x="0" y="35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55" name="Freeform 159"/>
              <p:cNvSpPr>
                <a:spLocks/>
              </p:cNvSpPr>
              <p:nvPr/>
            </p:nvSpPr>
            <p:spPr bwMode="auto">
              <a:xfrm>
                <a:off x="3466" y="2796"/>
                <a:ext cx="439" cy="325"/>
              </a:xfrm>
              <a:custGeom>
                <a:avLst/>
                <a:gdLst>
                  <a:gd name="T0" fmla="*/ 23 w 555"/>
                  <a:gd name="T1" fmla="*/ 53 h 412"/>
                  <a:gd name="T2" fmla="*/ 103 w 555"/>
                  <a:gd name="T3" fmla="*/ 15 h 412"/>
                  <a:gd name="T4" fmla="*/ 251 w 555"/>
                  <a:gd name="T5" fmla="*/ 0 h 412"/>
                  <a:gd name="T6" fmla="*/ 312 w 555"/>
                  <a:gd name="T7" fmla="*/ 38 h 412"/>
                  <a:gd name="T8" fmla="*/ 409 w 555"/>
                  <a:gd name="T9" fmla="*/ 24 h 412"/>
                  <a:gd name="T10" fmla="*/ 555 w 555"/>
                  <a:gd name="T11" fmla="*/ 127 h 412"/>
                  <a:gd name="T12" fmla="*/ 490 w 555"/>
                  <a:gd name="T13" fmla="*/ 205 h 412"/>
                  <a:gd name="T14" fmla="*/ 494 w 555"/>
                  <a:gd name="T15" fmla="*/ 239 h 412"/>
                  <a:gd name="T16" fmla="*/ 382 w 555"/>
                  <a:gd name="T17" fmla="*/ 340 h 412"/>
                  <a:gd name="T18" fmla="*/ 365 w 555"/>
                  <a:gd name="T19" fmla="*/ 344 h 412"/>
                  <a:gd name="T20" fmla="*/ 355 w 555"/>
                  <a:gd name="T21" fmla="*/ 374 h 412"/>
                  <a:gd name="T22" fmla="*/ 333 w 555"/>
                  <a:gd name="T23" fmla="*/ 357 h 412"/>
                  <a:gd name="T24" fmla="*/ 354 w 555"/>
                  <a:gd name="T25" fmla="*/ 384 h 412"/>
                  <a:gd name="T26" fmla="*/ 333 w 555"/>
                  <a:gd name="T27" fmla="*/ 412 h 412"/>
                  <a:gd name="T28" fmla="*/ 312 w 555"/>
                  <a:gd name="T29" fmla="*/ 408 h 412"/>
                  <a:gd name="T30" fmla="*/ 236 w 555"/>
                  <a:gd name="T31" fmla="*/ 291 h 412"/>
                  <a:gd name="T32" fmla="*/ 72 w 555"/>
                  <a:gd name="T33" fmla="*/ 142 h 412"/>
                  <a:gd name="T34" fmla="*/ 0 w 555"/>
                  <a:gd name="T35" fmla="*/ 97 h 412"/>
                  <a:gd name="T36" fmla="*/ 23 w 555"/>
                  <a:gd name="T37" fmla="*/ 53 h 412"/>
                  <a:gd name="T38" fmla="*/ 23 w 555"/>
                  <a:gd name="T39" fmla="*/ 53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5" h="412">
                    <a:moveTo>
                      <a:pt x="23" y="53"/>
                    </a:moveTo>
                    <a:lnTo>
                      <a:pt x="103" y="15"/>
                    </a:lnTo>
                    <a:lnTo>
                      <a:pt x="251" y="0"/>
                    </a:lnTo>
                    <a:lnTo>
                      <a:pt x="312" y="38"/>
                    </a:lnTo>
                    <a:lnTo>
                      <a:pt x="409" y="24"/>
                    </a:lnTo>
                    <a:lnTo>
                      <a:pt x="555" y="127"/>
                    </a:lnTo>
                    <a:lnTo>
                      <a:pt x="490" y="205"/>
                    </a:lnTo>
                    <a:lnTo>
                      <a:pt x="494" y="239"/>
                    </a:lnTo>
                    <a:lnTo>
                      <a:pt x="382" y="340"/>
                    </a:lnTo>
                    <a:lnTo>
                      <a:pt x="365" y="344"/>
                    </a:lnTo>
                    <a:lnTo>
                      <a:pt x="355" y="374"/>
                    </a:lnTo>
                    <a:lnTo>
                      <a:pt x="333" y="357"/>
                    </a:lnTo>
                    <a:lnTo>
                      <a:pt x="354" y="384"/>
                    </a:lnTo>
                    <a:lnTo>
                      <a:pt x="333" y="412"/>
                    </a:lnTo>
                    <a:lnTo>
                      <a:pt x="312" y="408"/>
                    </a:lnTo>
                    <a:lnTo>
                      <a:pt x="236" y="291"/>
                    </a:lnTo>
                    <a:lnTo>
                      <a:pt x="72" y="142"/>
                    </a:lnTo>
                    <a:lnTo>
                      <a:pt x="0" y="97"/>
                    </a:lnTo>
                    <a:lnTo>
                      <a:pt x="23" y="53"/>
                    </a:lnTo>
                    <a:lnTo>
                      <a:pt x="23" y="53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56" name="Freeform 160"/>
              <p:cNvSpPr>
                <a:spLocks/>
              </p:cNvSpPr>
              <p:nvPr/>
            </p:nvSpPr>
            <p:spPr bwMode="auto">
              <a:xfrm>
                <a:off x="4016" y="2226"/>
                <a:ext cx="91" cy="144"/>
              </a:xfrm>
              <a:custGeom>
                <a:avLst/>
                <a:gdLst>
                  <a:gd name="T0" fmla="*/ 0 w 116"/>
                  <a:gd name="T1" fmla="*/ 17 h 182"/>
                  <a:gd name="T2" fmla="*/ 15 w 116"/>
                  <a:gd name="T3" fmla="*/ 0 h 182"/>
                  <a:gd name="T4" fmla="*/ 38 w 116"/>
                  <a:gd name="T5" fmla="*/ 0 h 182"/>
                  <a:gd name="T6" fmla="*/ 30 w 116"/>
                  <a:gd name="T7" fmla="*/ 17 h 182"/>
                  <a:gd name="T8" fmla="*/ 24 w 116"/>
                  <a:gd name="T9" fmla="*/ 24 h 182"/>
                  <a:gd name="T10" fmla="*/ 28 w 116"/>
                  <a:gd name="T11" fmla="*/ 45 h 182"/>
                  <a:gd name="T12" fmla="*/ 57 w 116"/>
                  <a:gd name="T13" fmla="*/ 74 h 182"/>
                  <a:gd name="T14" fmla="*/ 61 w 116"/>
                  <a:gd name="T15" fmla="*/ 95 h 182"/>
                  <a:gd name="T16" fmla="*/ 83 w 116"/>
                  <a:gd name="T17" fmla="*/ 121 h 182"/>
                  <a:gd name="T18" fmla="*/ 102 w 116"/>
                  <a:gd name="T19" fmla="*/ 127 h 182"/>
                  <a:gd name="T20" fmla="*/ 110 w 116"/>
                  <a:gd name="T21" fmla="*/ 144 h 182"/>
                  <a:gd name="T22" fmla="*/ 95 w 116"/>
                  <a:gd name="T23" fmla="*/ 157 h 182"/>
                  <a:gd name="T24" fmla="*/ 110 w 116"/>
                  <a:gd name="T25" fmla="*/ 155 h 182"/>
                  <a:gd name="T26" fmla="*/ 116 w 116"/>
                  <a:gd name="T27" fmla="*/ 169 h 182"/>
                  <a:gd name="T28" fmla="*/ 45 w 116"/>
                  <a:gd name="T29" fmla="*/ 182 h 182"/>
                  <a:gd name="T30" fmla="*/ 0 w 116"/>
                  <a:gd name="T31" fmla="*/ 17 h 182"/>
                  <a:gd name="T32" fmla="*/ 0 w 116"/>
                  <a:gd name="T33" fmla="*/ 1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182">
                    <a:moveTo>
                      <a:pt x="0" y="17"/>
                    </a:moveTo>
                    <a:lnTo>
                      <a:pt x="15" y="0"/>
                    </a:lnTo>
                    <a:lnTo>
                      <a:pt x="38" y="0"/>
                    </a:lnTo>
                    <a:lnTo>
                      <a:pt x="30" y="17"/>
                    </a:lnTo>
                    <a:lnTo>
                      <a:pt x="24" y="24"/>
                    </a:lnTo>
                    <a:lnTo>
                      <a:pt x="28" y="45"/>
                    </a:lnTo>
                    <a:lnTo>
                      <a:pt x="57" y="74"/>
                    </a:lnTo>
                    <a:lnTo>
                      <a:pt x="61" y="95"/>
                    </a:lnTo>
                    <a:lnTo>
                      <a:pt x="83" y="121"/>
                    </a:lnTo>
                    <a:lnTo>
                      <a:pt x="102" y="127"/>
                    </a:lnTo>
                    <a:lnTo>
                      <a:pt x="110" y="144"/>
                    </a:lnTo>
                    <a:lnTo>
                      <a:pt x="95" y="157"/>
                    </a:lnTo>
                    <a:lnTo>
                      <a:pt x="110" y="155"/>
                    </a:lnTo>
                    <a:lnTo>
                      <a:pt x="116" y="169"/>
                    </a:lnTo>
                    <a:lnTo>
                      <a:pt x="45" y="182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57" name="Freeform 161"/>
              <p:cNvSpPr>
                <a:spLocks/>
              </p:cNvSpPr>
              <p:nvPr/>
            </p:nvSpPr>
            <p:spPr bwMode="auto">
              <a:xfrm>
                <a:off x="3592" y="1995"/>
                <a:ext cx="499" cy="315"/>
              </a:xfrm>
              <a:custGeom>
                <a:avLst/>
                <a:gdLst>
                  <a:gd name="T0" fmla="*/ 49 w 633"/>
                  <a:gd name="T1" fmla="*/ 397 h 397"/>
                  <a:gd name="T2" fmla="*/ 154 w 633"/>
                  <a:gd name="T3" fmla="*/ 378 h 397"/>
                  <a:gd name="T4" fmla="*/ 536 w 633"/>
                  <a:gd name="T5" fmla="*/ 308 h 397"/>
                  <a:gd name="T6" fmla="*/ 551 w 633"/>
                  <a:gd name="T7" fmla="*/ 291 h 397"/>
                  <a:gd name="T8" fmla="*/ 574 w 633"/>
                  <a:gd name="T9" fmla="*/ 291 h 397"/>
                  <a:gd name="T10" fmla="*/ 598 w 633"/>
                  <a:gd name="T11" fmla="*/ 273 h 397"/>
                  <a:gd name="T12" fmla="*/ 633 w 633"/>
                  <a:gd name="T13" fmla="*/ 228 h 397"/>
                  <a:gd name="T14" fmla="*/ 572 w 633"/>
                  <a:gd name="T15" fmla="*/ 178 h 397"/>
                  <a:gd name="T16" fmla="*/ 570 w 633"/>
                  <a:gd name="T17" fmla="*/ 133 h 397"/>
                  <a:gd name="T18" fmla="*/ 598 w 633"/>
                  <a:gd name="T19" fmla="*/ 68 h 397"/>
                  <a:gd name="T20" fmla="*/ 557 w 633"/>
                  <a:gd name="T21" fmla="*/ 45 h 397"/>
                  <a:gd name="T22" fmla="*/ 511 w 633"/>
                  <a:gd name="T23" fmla="*/ 0 h 397"/>
                  <a:gd name="T24" fmla="*/ 89 w 633"/>
                  <a:gd name="T25" fmla="*/ 78 h 397"/>
                  <a:gd name="T26" fmla="*/ 68 w 633"/>
                  <a:gd name="T27" fmla="*/ 45 h 397"/>
                  <a:gd name="T28" fmla="*/ 0 w 633"/>
                  <a:gd name="T29" fmla="*/ 97 h 397"/>
                  <a:gd name="T30" fmla="*/ 49 w 633"/>
                  <a:gd name="T31" fmla="*/ 397 h 397"/>
                  <a:gd name="T32" fmla="*/ 49 w 633"/>
                  <a:gd name="T33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3" h="397">
                    <a:moveTo>
                      <a:pt x="49" y="397"/>
                    </a:moveTo>
                    <a:lnTo>
                      <a:pt x="154" y="378"/>
                    </a:lnTo>
                    <a:lnTo>
                      <a:pt x="536" y="308"/>
                    </a:lnTo>
                    <a:lnTo>
                      <a:pt x="551" y="291"/>
                    </a:lnTo>
                    <a:lnTo>
                      <a:pt x="574" y="291"/>
                    </a:lnTo>
                    <a:lnTo>
                      <a:pt x="598" y="273"/>
                    </a:lnTo>
                    <a:lnTo>
                      <a:pt x="633" y="228"/>
                    </a:lnTo>
                    <a:lnTo>
                      <a:pt x="572" y="178"/>
                    </a:lnTo>
                    <a:lnTo>
                      <a:pt x="570" y="133"/>
                    </a:lnTo>
                    <a:lnTo>
                      <a:pt x="598" y="68"/>
                    </a:lnTo>
                    <a:lnTo>
                      <a:pt x="557" y="45"/>
                    </a:lnTo>
                    <a:lnTo>
                      <a:pt x="511" y="0"/>
                    </a:lnTo>
                    <a:lnTo>
                      <a:pt x="89" y="78"/>
                    </a:lnTo>
                    <a:lnTo>
                      <a:pt x="68" y="45"/>
                    </a:lnTo>
                    <a:lnTo>
                      <a:pt x="0" y="97"/>
                    </a:lnTo>
                    <a:lnTo>
                      <a:pt x="49" y="397"/>
                    </a:lnTo>
                    <a:lnTo>
                      <a:pt x="49" y="397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58" name="Freeform 162"/>
              <p:cNvSpPr>
                <a:spLocks/>
              </p:cNvSpPr>
              <p:nvPr/>
            </p:nvSpPr>
            <p:spPr bwMode="auto">
              <a:xfrm>
                <a:off x="4039" y="2051"/>
                <a:ext cx="109" cy="256"/>
              </a:xfrm>
              <a:custGeom>
                <a:avLst/>
                <a:gdLst>
                  <a:gd name="T0" fmla="*/ 8 w 137"/>
                  <a:gd name="T1" fmla="*/ 223 h 325"/>
                  <a:gd name="T2" fmla="*/ 32 w 137"/>
                  <a:gd name="T3" fmla="*/ 205 h 325"/>
                  <a:gd name="T4" fmla="*/ 67 w 137"/>
                  <a:gd name="T5" fmla="*/ 160 h 325"/>
                  <a:gd name="T6" fmla="*/ 6 w 137"/>
                  <a:gd name="T7" fmla="*/ 110 h 325"/>
                  <a:gd name="T8" fmla="*/ 4 w 137"/>
                  <a:gd name="T9" fmla="*/ 65 h 325"/>
                  <a:gd name="T10" fmla="*/ 32 w 137"/>
                  <a:gd name="T11" fmla="*/ 0 h 325"/>
                  <a:gd name="T12" fmla="*/ 126 w 137"/>
                  <a:gd name="T13" fmla="*/ 31 h 325"/>
                  <a:gd name="T14" fmla="*/ 126 w 137"/>
                  <a:gd name="T15" fmla="*/ 44 h 325"/>
                  <a:gd name="T16" fmla="*/ 116 w 137"/>
                  <a:gd name="T17" fmla="*/ 80 h 325"/>
                  <a:gd name="T18" fmla="*/ 107 w 137"/>
                  <a:gd name="T19" fmla="*/ 88 h 325"/>
                  <a:gd name="T20" fmla="*/ 103 w 137"/>
                  <a:gd name="T21" fmla="*/ 107 h 325"/>
                  <a:gd name="T22" fmla="*/ 114 w 137"/>
                  <a:gd name="T23" fmla="*/ 112 h 325"/>
                  <a:gd name="T24" fmla="*/ 137 w 137"/>
                  <a:gd name="T25" fmla="*/ 107 h 325"/>
                  <a:gd name="T26" fmla="*/ 137 w 137"/>
                  <a:gd name="T27" fmla="*/ 162 h 325"/>
                  <a:gd name="T28" fmla="*/ 137 w 137"/>
                  <a:gd name="T29" fmla="*/ 196 h 325"/>
                  <a:gd name="T30" fmla="*/ 137 w 137"/>
                  <a:gd name="T31" fmla="*/ 215 h 325"/>
                  <a:gd name="T32" fmla="*/ 129 w 137"/>
                  <a:gd name="T33" fmla="*/ 232 h 325"/>
                  <a:gd name="T34" fmla="*/ 120 w 137"/>
                  <a:gd name="T35" fmla="*/ 232 h 325"/>
                  <a:gd name="T36" fmla="*/ 124 w 137"/>
                  <a:gd name="T37" fmla="*/ 249 h 325"/>
                  <a:gd name="T38" fmla="*/ 90 w 137"/>
                  <a:gd name="T39" fmla="*/ 325 h 325"/>
                  <a:gd name="T40" fmla="*/ 80 w 137"/>
                  <a:gd name="T41" fmla="*/ 325 h 325"/>
                  <a:gd name="T42" fmla="*/ 78 w 137"/>
                  <a:gd name="T43" fmla="*/ 297 h 325"/>
                  <a:gd name="T44" fmla="*/ 53 w 137"/>
                  <a:gd name="T45" fmla="*/ 297 h 325"/>
                  <a:gd name="T46" fmla="*/ 6 w 137"/>
                  <a:gd name="T47" fmla="*/ 266 h 325"/>
                  <a:gd name="T48" fmla="*/ 0 w 137"/>
                  <a:gd name="T49" fmla="*/ 240 h 325"/>
                  <a:gd name="T50" fmla="*/ 8 w 137"/>
                  <a:gd name="T51" fmla="*/ 223 h 325"/>
                  <a:gd name="T52" fmla="*/ 8 w 137"/>
                  <a:gd name="T53" fmla="*/ 223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325">
                    <a:moveTo>
                      <a:pt x="8" y="223"/>
                    </a:moveTo>
                    <a:lnTo>
                      <a:pt x="32" y="205"/>
                    </a:lnTo>
                    <a:lnTo>
                      <a:pt x="67" y="160"/>
                    </a:lnTo>
                    <a:lnTo>
                      <a:pt x="6" y="110"/>
                    </a:lnTo>
                    <a:lnTo>
                      <a:pt x="4" y="65"/>
                    </a:lnTo>
                    <a:lnTo>
                      <a:pt x="32" y="0"/>
                    </a:lnTo>
                    <a:lnTo>
                      <a:pt x="126" y="31"/>
                    </a:lnTo>
                    <a:lnTo>
                      <a:pt x="126" y="44"/>
                    </a:lnTo>
                    <a:lnTo>
                      <a:pt x="116" y="80"/>
                    </a:lnTo>
                    <a:lnTo>
                      <a:pt x="107" y="88"/>
                    </a:lnTo>
                    <a:lnTo>
                      <a:pt x="103" y="107"/>
                    </a:lnTo>
                    <a:lnTo>
                      <a:pt x="114" y="112"/>
                    </a:lnTo>
                    <a:lnTo>
                      <a:pt x="137" y="107"/>
                    </a:lnTo>
                    <a:lnTo>
                      <a:pt x="137" y="162"/>
                    </a:lnTo>
                    <a:lnTo>
                      <a:pt x="137" y="196"/>
                    </a:lnTo>
                    <a:lnTo>
                      <a:pt x="137" y="215"/>
                    </a:lnTo>
                    <a:lnTo>
                      <a:pt x="129" y="232"/>
                    </a:lnTo>
                    <a:lnTo>
                      <a:pt x="120" y="232"/>
                    </a:lnTo>
                    <a:lnTo>
                      <a:pt x="124" y="249"/>
                    </a:lnTo>
                    <a:lnTo>
                      <a:pt x="90" y="325"/>
                    </a:lnTo>
                    <a:lnTo>
                      <a:pt x="80" y="325"/>
                    </a:lnTo>
                    <a:lnTo>
                      <a:pt x="78" y="297"/>
                    </a:lnTo>
                    <a:lnTo>
                      <a:pt x="53" y="297"/>
                    </a:lnTo>
                    <a:lnTo>
                      <a:pt x="6" y="266"/>
                    </a:lnTo>
                    <a:lnTo>
                      <a:pt x="0" y="240"/>
                    </a:lnTo>
                    <a:lnTo>
                      <a:pt x="8" y="223"/>
                    </a:lnTo>
                    <a:lnTo>
                      <a:pt x="8" y="223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59" name="Freeform 163"/>
              <p:cNvSpPr>
                <a:spLocks/>
              </p:cNvSpPr>
              <p:nvPr/>
            </p:nvSpPr>
            <p:spPr bwMode="auto">
              <a:xfrm>
                <a:off x="3646" y="1650"/>
                <a:ext cx="512" cy="445"/>
              </a:xfrm>
              <a:custGeom>
                <a:avLst/>
                <a:gdLst>
                  <a:gd name="T0" fmla="*/ 21 w 648"/>
                  <a:gd name="T1" fmla="*/ 517 h 564"/>
                  <a:gd name="T2" fmla="*/ 443 w 648"/>
                  <a:gd name="T3" fmla="*/ 439 h 564"/>
                  <a:gd name="T4" fmla="*/ 489 w 648"/>
                  <a:gd name="T5" fmla="*/ 484 h 564"/>
                  <a:gd name="T6" fmla="*/ 530 w 648"/>
                  <a:gd name="T7" fmla="*/ 507 h 564"/>
                  <a:gd name="T8" fmla="*/ 624 w 648"/>
                  <a:gd name="T9" fmla="*/ 538 h 564"/>
                  <a:gd name="T10" fmla="*/ 631 w 648"/>
                  <a:gd name="T11" fmla="*/ 564 h 564"/>
                  <a:gd name="T12" fmla="*/ 646 w 648"/>
                  <a:gd name="T13" fmla="*/ 530 h 564"/>
                  <a:gd name="T14" fmla="*/ 648 w 648"/>
                  <a:gd name="T15" fmla="*/ 481 h 564"/>
                  <a:gd name="T16" fmla="*/ 631 w 648"/>
                  <a:gd name="T17" fmla="*/ 391 h 564"/>
                  <a:gd name="T18" fmla="*/ 629 w 648"/>
                  <a:gd name="T19" fmla="*/ 296 h 564"/>
                  <a:gd name="T20" fmla="*/ 586 w 648"/>
                  <a:gd name="T21" fmla="*/ 157 h 564"/>
                  <a:gd name="T22" fmla="*/ 578 w 648"/>
                  <a:gd name="T23" fmla="*/ 97 h 564"/>
                  <a:gd name="T24" fmla="*/ 549 w 648"/>
                  <a:gd name="T25" fmla="*/ 0 h 564"/>
                  <a:gd name="T26" fmla="*/ 413 w 648"/>
                  <a:gd name="T27" fmla="*/ 30 h 564"/>
                  <a:gd name="T28" fmla="*/ 337 w 648"/>
                  <a:gd name="T29" fmla="*/ 112 h 564"/>
                  <a:gd name="T30" fmla="*/ 333 w 648"/>
                  <a:gd name="T31" fmla="*/ 133 h 564"/>
                  <a:gd name="T32" fmla="*/ 289 w 648"/>
                  <a:gd name="T33" fmla="*/ 180 h 564"/>
                  <a:gd name="T34" fmla="*/ 300 w 648"/>
                  <a:gd name="T35" fmla="*/ 197 h 564"/>
                  <a:gd name="T36" fmla="*/ 308 w 648"/>
                  <a:gd name="T37" fmla="*/ 211 h 564"/>
                  <a:gd name="T38" fmla="*/ 302 w 648"/>
                  <a:gd name="T39" fmla="*/ 214 h 564"/>
                  <a:gd name="T40" fmla="*/ 316 w 648"/>
                  <a:gd name="T41" fmla="*/ 233 h 564"/>
                  <a:gd name="T42" fmla="*/ 318 w 648"/>
                  <a:gd name="T43" fmla="*/ 251 h 564"/>
                  <a:gd name="T44" fmla="*/ 276 w 648"/>
                  <a:gd name="T45" fmla="*/ 289 h 564"/>
                  <a:gd name="T46" fmla="*/ 213 w 648"/>
                  <a:gd name="T47" fmla="*/ 308 h 564"/>
                  <a:gd name="T48" fmla="*/ 198 w 648"/>
                  <a:gd name="T49" fmla="*/ 319 h 564"/>
                  <a:gd name="T50" fmla="*/ 173 w 648"/>
                  <a:gd name="T51" fmla="*/ 309 h 564"/>
                  <a:gd name="T52" fmla="*/ 105 w 648"/>
                  <a:gd name="T53" fmla="*/ 317 h 564"/>
                  <a:gd name="T54" fmla="*/ 51 w 648"/>
                  <a:gd name="T55" fmla="*/ 338 h 564"/>
                  <a:gd name="T56" fmla="*/ 51 w 648"/>
                  <a:gd name="T57" fmla="*/ 363 h 564"/>
                  <a:gd name="T58" fmla="*/ 63 w 648"/>
                  <a:gd name="T59" fmla="*/ 382 h 564"/>
                  <a:gd name="T60" fmla="*/ 70 w 648"/>
                  <a:gd name="T61" fmla="*/ 380 h 564"/>
                  <a:gd name="T62" fmla="*/ 78 w 648"/>
                  <a:gd name="T63" fmla="*/ 403 h 564"/>
                  <a:gd name="T64" fmla="*/ 65 w 648"/>
                  <a:gd name="T65" fmla="*/ 412 h 564"/>
                  <a:gd name="T66" fmla="*/ 57 w 648"/>
                  <a:gd name="T67" fmla="*/ 431 h 564"/>
                  <a:gd name="T68" fmla="*/ 0 w 648"/>
                  <a:gd name="T69" fmla="*/ 484 h 564"/>
                  <a:gd name="T70" fmla="*/ 21 w 648"/>
                  <a:gd name="T71" fmla="*/ 517 h 564"/>
                  <a:gd name="T72" fmla="*/ 21 w 648"/>
                  <a:gd name="T73" fmla="*/ 517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8" h="564">
                    <a:moveTo>
                      <a:pt x="21" y="517"/>
                    </a:moveTo>
                    <a:lnTo>
                      <a:pt x="443" y="439"/>
                    </a:lnTo>
                    <a:lnTo>
                      <a:pt x="489" y="484"/>
                    </a:lnTo>
                    <a:lnTo>
                      <a:pt x="530" y="507"/>
                    </a:lnTo>
                    <a:lnTo>
                      <a:pt x="624" y="538"/>
                    </a:lnTo>
                    <a:lnTo>
                      <a:pt x="631" y="564"/>
                    </a:lnTo>
                    <a:lnTo>
                      <a:pt x="646" y="530"/>
                    </a:lnTo>
                    <a:lnTo>
                      <a:pt x="648" y="481"/>
                    </a:lnTo>
                    <a:lnTo>
                      <a:pt x="631" y="391"/>
                    </a:lnTo>
                    <a:lnTo>
                      <a:pt x="629" y="296"/>
                    </a:lnTo>
                    <a:lnTo>
                      <a:pt x="586" y="157"/>
                    </a:lnTo>
                    <a:lnTo>
                      <a:pt x="578" y="97"/>
                    </a:lnTo>
                    <a:lnTo>
                      <a:pt x="549" y="0"/>
                    </a:lnTo>
                    <a:lnTo>
                      <a:pt x="413" y="30"/>
                    </a:lnTo>
                    <a:lnTo>
                      <a:pt x="337" y="112"/>
                    </a:lnTo>
                    <a:lnTo>
                      <a:pt x="333" y="133"/>
                    </a:lnTo>
                    <a:lnTo>
                      <a:pt x="289" y="180"/>
                    </a:lnTo>
                    <a:lnTo>
                      <a:pt x="300" y="197"/>
                    </a:lnTo>
                    <a:lnTo>
                      <a:pt x="308" y="211"/>
                    </a:lnTo>
                    <a:lnTo>
                      <a:pt x="302" y="214"/>
                    </a:lnTo>
                    <a:lnTo>
                      <a:pt x="316" y="233"/>
                    </a:lnTo>
                    <a:lnTo>
                      <a:pt x="318" y="251"/>
                    </a:lnTo>
                    <a:lnTo>
                      <a:pt x="276" y="289"/>
                    </a:lnTo>
                    <a:lnTo>
                      <a:pt x="213" y="308"/>
                    </a:lnTo>
                    <a:lnTo>
                      <a:pt x="198" y="319"/>
                    </a:lnTo>
                    <a:lnTo>
                      <a:pt x="173" y="309"/>
                    </a:lnTo>
                    <a:lnTo>
                      <a:pt x="105" y="317"/>
                    </a:lnTo>
                    <a:lnTo>
                      <a:pt x="51" y="338"/>
                    </a:lnTo>
                    <a:lnTo>
                      <a:pt x="51" y="363"/>
                    </a:lnTo>
                    <a:lnTo>
                      <a:pt x="63" y="382"/>
                    </a:lnTo>
                    <a:lnTo>
                      <a:pt x="70" y="380"/>
                    </a:lnTo>
                    <a:lnTo>
                      <a:pt x="78" y="403"/>
                    </a:lnTo>
                    <a:lnTo>
                      <a:pt x="65" y="412"/>
                    </a:lnTo>
                    <a:lnTo>
                      <a:pt x="57" y="431"/>
                    </a:lnTo>
                    <a:lnTo>
                      <a:pt x="0" y="484"/>
                    </a:lnTo>
                    <a:lnTo>
                      <a:pt x="21" y="517"/>
                    </a:lnTo>
                    <a:lnTo>
                      <a:pt x="21" y="517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60" name="Freeform 164"/>
              <p:cNvSpPr>
                <a:spLocks/>
              </p:cNvSpPr>
              <p:nvPr/>
            </p:nvSpPr>
            <p:spPr bwMode="auto">
              <a:xfrm>
                <a:off x="4120" y="2112"/>
                <a:ext cx="16" cy="22"/>
              </a:xfrm>
              <a:custGeom>
                <a:avLst/>
                <a:gdLst>
                  <a:gd name="T0" fmla="*/ 0 w 19"/>
                  <a:gd name="T1" fmla="*/ 27 h 27"/>
                  <a:gd name="T2" fmla="*/ 4 w 19"/>
                  <a:gd name="T3" fmla="*/ 8 h 27"/>
                  <a:gd name="T4" fmla="*/ 13 w 19"/>
                  <a:gd name="T5" fmla="*/ 0 h 27"/>
                  <a:gd name="T6" fmla="*/ 19 w 19"/>
                  <a:gd name="T7" fmla="*/ 6 h 27"/>
                  <a:gd name="T8" fmla="*/ 0 w 19"/>
                  <a:gd name="T9" fmla="*/ 27 h 27"/>
                  <a:gd name="T10" fmla="*/ 0 w 19"/>
                  <a:gd name="T11" fmla="*/ 27 h 27"/>
                  <a:gd name="T12" fmla="*/ 0 w 19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7">
                    <a:moveTo>
                      <a:pt x="0" y="27"/>
                    </a:moveTo>
                    <a:lnTo>
                      <a:pt x="4" y="8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61" name="Freeform 165"/>
              <p:cNvSpPr>
                <a:spLocks/>
              </p:cNvSpPr>
              <p:nvPr/>
            </p:nvSpPr>
            <p:spPr bwMode="auto">
              <a:xfrm>
                <a:off x="4137" y="2029"/>
                <a:ext cx="160" cy="91"/>
              </a:xfrm>
              <a:custGeom>
                <a:avLst/>
                <a:gdLst>
                  <a:gd name="T0" fmla="*/ 15 w 201"/>
                  <a:gd name="T1" fmla="*/ 115 h 115"/>
                  <a:gd name="T2" fmla="*/ 85 w 201"/>
                  <a:gd name="T3" fmla="*/ 76 h 115"/>
                  <a:gd name="T4" fmla="*/ 133 w 201"/>
                  <a:gd name="T5" fmla="*/ 53 h 115"/>
                  <a:gd name="T6" fmla="*/ 83 w 201"/>
                  <a:gd name="T7" fmla="*/ 89 h 115"/>
                  <a:gd name="T8" fmla="*/ 87 w 201"/>
                  <a:gd name="T9" fmla="*/ 91 h 115"/>
                  <a:gd name="T10" fmla="*/ 163 w 201"/>
                  <a:gd name="T11" fmla="*/ 39 h 115"/>
                  <a:gd name="T12" fmla="*/ 201 w 201"/>
                  <a:gd name="T13" fmla="*/ 5 h 115"/>
                  <a:gd name="T14" fmla="*/ 197 w 201"/>
                  <a:gd name="T15" fmla="*/ 0 h 115"/>
                  <a:gd name="T16" fmla="*/ 163 w 201"/>
                  <a:gd name="T17" fmla="*/ 19 h 115"/>
                  <a:gd name="T18" fmla="*/ 159 w 201"/>
                  <a:gd name="T19" fmla="*/ 17 h 115"/>
                  <a:gd name="T20" fmla="*/ 142 w 201"/>
                  <a:gd name="T21" fmla="*/ 39 h 115"/>
                  <a:gd name="T22" fmla="*/ 131 w 201"/>
                  <a:gd name="T23" fmla="*/ 39 h 115"/>
                  <a:gd name="T24" fmla="*/ 158 w 201"/>
                  <a:gd name="T25" fmla="*/ 0 h 115"/>
                  <a:gd name="T26" fmla="*/ 131 w 201"/>
                  <a:gd name="T27" fmla="*/ 28 h 115"/>
                  <a:gd name="T28" fmla="*/ 40 w 201"/>
                  <a:gd name="T29" fmla="*/ 60 h 115"/>
                  <a:gd name="T30" fmla="*/ 23 w 201"/>
                  <a:gd name="T31" fmla="*/ 83 h 115"/>
                  <a:gd name="T32" fmla="*/ 7 w 201"/>
                  <a:gd name="T33" fmla="*/ 87 h 115"/>
                  <a:gd name="T34" fmla="*/ 0 w 201"/>
                  <a:gd name="T35" fmla="*/ 104 h 115"/>
                  <a:gd name="T36" fmla="*/ 15 w 201"/>
                  <a:gd name="T37" fmla="*/ 115 h 115"/>
                  <a:gd name="T38" fmla="*/ 15 w 201"/>
                  <a:gd name="T3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1" h="115">
                    <a:moveTo>
                      <a:pt x="15" y="115"/>
                    </a:moveTo>
                    <a:lnTo>
                      <a:pt x="85" y="76"/>
                    </a:lnTo>
                    <a:lnTo>
                      <a:pt x="133" y="53"/>
                    </a:lnTo>
                    <a:lnTo>
                      <a:pt x="83" y="89"/>
                    </a:lnTo>
                    <a:lnTo>
                      <a:pt x="87" y="91"/>
                    </a:lnTo>
                    <a:lnTo>
                      <a:pt x="163" y="39"/>
                    </a:lnTo>
                    <a:lnTo>
                      <a:pt x="201" y="5"/>
                    </a:lnTo>
                    <a:lnTo>
                      <a:pt x="197" y="0"/>
                    </a:lnTo>
                    <a:lnTo>
                      <a:pt x="163" y="19"/>
                    </a:lnTo>
                    <a:lnTo>
                      <a:pt x="159" y="17"/>
                    </a:lnTo>
                    <a:lnTo>
                      <a:pt x="142" y="39"/>
                    </a:lnTo>
                    <a:lnTo>
                      <a:pt x="131" y="39"/>
                    </a:lnTo>
                    <a:lnTo>
                      <a:pt x="158" y="0"/>
                    </a:lnTo>
                    <a:lnTo>
                      <a:pt x="131" y="28"/>
                    </a:lnTo>
                    <a:lnTo>
                      <a:pt x="40" y="60"/>
                    </a:lnTo>
                    <a:lnTo>
                      <a:pt x="23" y="83"/>
                    </a:lnTo>
                    <a:lnTo>
                      <a:pt x="7" y="87"/>
                    </a:lnTo>
                    <a:lnTo>
                      <a:pt x="0" y="104"/>
                    </a:lnTo>
                    <a:lnTo>
                      <a:pt x="15" y="115"/>
                    </a:lnTo>
                    <a:lnTo>
                      <a:pt x="15" y="115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62" name="Freeform 166"/>
              <p:cNvSpPr>
                <a:spLocks/>
              </p:cNvSpPr>
              <p:nvPr/>
            </p:nvSpPr>
            <p:spPr bwMode="auto">
              <a:xfrm>
                <a:off x="4145" y="1931"/>
                <a:ext cx="149" cy="137"/>
              </a:xfrm>
              <a:custGeom>
                <a:avLst/>
                <a:gdLst>
                  <a:gd name="T0" fmla="*/ 17 w 188"/>
                  <a:gd name="T1" fmla="*/ 126 h 175"/>
                  <a:gd name="T2" fmla="*/ 15 w 188"/>
                  <a:gd name="T3" fmla="*/ 175 h 175"/>
                  <a:gd name="T4" fmla="*/ 31 w 188"/>
                  <a:gd name="T5" fmla="*/ 171 h 175"/>
                  <a:gd name="T6" fmla="*/ 67 w 188"/>
                  <a:gd name="T7" fmla="*/ 145 h 175"/>
                  <a:gd name="T8" fmla="*/ 78 w 188"/>
                  <a:gd name="T9" fmla="*/ 122 h 175"/>
                  <a:gd name="T10" fmla="*/ 86 w 188"/>
                  <a:gd name="T11" fmla="*/ 126 h 175"/>
                  <a:gd name="T12" fmla="*/ 135 w 188"/>
                  <a:gd name="T13" fmla="*/ 112 h 175"/>
                  <a:gd name="T14" fmla="*/ 135 w 188"/>
                  <a:gd name="T15" fmla="*/ 105 h 175"/>
                  <a:gd name="T16" fmla="*/ 145 w 188"/>
                  <a:gd name="T17" fmla="*/ 108 h 175"/>
                  <a:gd name="T18" fmla="*/ 154 w 188"/>
                  <a:gd name="T19" fmla="*/ 101 h 175"/>
                  <a:gd name="T20" fmla="*/ 168 w 188"/>
                  <a:gd name="T21" fmla="*/ 99 h 175"/>
                  <a:gd name="T22" fmla="*/ 188 w 188"/>
                  <a:gd name="T23" fmla="*/ 89 h 175"/>
                  <a:gd name="T24" fmla="*/ 169 w 188"/>
                  <a:gd name="T25" fmla="*/ 0 h 175"/>
                  <a:gd name="T26" fmla="*/ 0 w 188"/>
                  <a:gd name="T27" fmla="*/ 36 h 175"/>
                  <a:gd name="T28" fmla="*/ 17 w 188"/>
                  <a:gd name="T29" fmla="*/ 126 h 175"/>
                  <a:gd name="T30" fmla="*/ 17 w 188"/>
                  <a:gd name="T31" fmla="*/ 12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8" h="175">
                    <a:moveTo>
                      <a:pt x="17" y="126"/>
                    </a:moveTo>
                    <a:lnTo>
                      <a:pt x="15" y="175"/>
                    </a:lnTo>
                    <a:lnTo>
                      <a:pt x="31" y="171"/>
                    </a:lnTo>
                    <a:lnTo>
                      <a:pt x="67" y="145"/>
                    </a:lnTo>
                    <a:lnTo>
                      <a:pt x="78" y="122"/>
                    </a:lnTo>
                    <a:lnTo>
                      <a:pt x="86" y="126"/>
                    </a:lnTo>
                    <a:lnTo>
                      <a:pt x="135" y="112"/>
                    </a:lnTo>
                    <a:lnTo>
                      <a:pt x="135" y="105"/>
                    </a:lnTo>
                    <a:lnTo>
                      <a:pt x="145" y="108"/>
                    </a:lnTo>
                    <a:lnTo>
                      <a:pt x="154" y="101"/>
                    </a:lnTo>
                    <a:lnTo>
                      <a:pt x="168" y="99"/>
                    </a:lnTo>
                    <a:lnTo>
                      <a:pt x="188" y="89"/>
                    </a:lnTo>
                    <a:lnTo>
                      <a:pt x="169" y="0"/>
                    </a:lnTo>
                    <a:lnTo>
                      <a:pt x="0" y="36"/>
                    </a:lnTo>
                    <a:lnTo>
                      <a:pt x="17" y="126"/>
                    </a:lnTo>
                    <a:lnTo>
                      <a:pt x="17" y="126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63" name="Freeform 167"/>
              <p:cNvSpPr>
                <a:spLocks/>
              </p:cNvSpPr>
              <p:nvPr/>
            </p:nvSpPr>
            <p:spPr bwMode="auto">
              <a:xfrm>
                <a:off x="4278" y="1923"/>
                <a:ext cx="66" cy="77"/>
              </a:xfrm>
              <a:custGeom>
                <a:avLst/>
                <a:gdLst>
                  <a:gd name="T0" fmla="*/ 19 w 84"/>
                  <a:gd name="T1" fmla="*/ 98 h 98"/>
                  <a:gd name="T2" fmla="*/ 54 w 84"/>
                  <a:gd name="T3" fmla="*/ 85 h 98"/>
                  <a:gd name="T4" fmla="*/ 56 w 84"/>
                  <a:gd name="T5" fmla="*/ 45 h 98"/>
                  <a:gd name="T6" fmla="*/ 65 w 84"/>
                  <a:gd name="T7" fmla="*/ 55 h 98"/>
                  <a:gd name="T8" fmla="*/ 67 w 84"/>
                  <a:gd name="T9" fmla="*/ 74 h 98"/>
                  <a:gd name="T10" fmla="*/ 75 w 84"/>
                  <a:gd name="T11" fmla="*/ 72 h 98"/>
                  <a:gd name="T12" fmla="*/ 84 w 84"/>
                  <a:gd name="T13" fmla="*/ 55 h 98"/>
                  <a:gd name="T14" fmla="*/ 75 w 84"/>
                  <a:gd name="T15" fmla="*/ 34 h 98"/>
                  <a:gd name="T16" fmla="*/ 56 w 84"/>
                  <a:gd name="T17" fmla="*/ 30 h 98"/>
                  <a:gd name="T18" fmla="*/ 42 w 84"/>
                  <a:gd name="T19" fmla="*/ 3 h 98"/>
                  <a:gd name="T20" fmla="*/ 31 w 84"/>
                  <a:gd name="T21" fmla="*/ 0 h 98"/>
                  <a:gd name="T22" fmla="*/ 0 w 84"/>
                  <a:gd name="T23" fmla="*/ 9 h 98"/>
                  <a:gd name="T24" fmla="*/ 19 w 84"/>
                  <a:gd name="T25" fmla="*/ 98 h 98"/>
                  <a:gd name="T26" fmla="*/ 19 w 84"/>
                  <a:gd name="T2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98">
                    <a:moveTo>
                      <a:pt x="19" y="98"/>
                    </a:moveTo>
                    <a:lnTo>
                      <a:pt x="54" y="85"/>
                    </a:lnTo>
                    <a:lnTo>
                      <a:pt x="56" y="45"/>
                    </a:lnTo>
                    <a:lnTo>
                      <a:pt x="65" y="55"/>
                    </a:lnTo>
                    <a:lnTo>
                      <a:pt x="67" y="74"/>
                    </a:lnTo>
                    <a:lnTo>
                      <a:pt x="75" y="72"/>
                    </a:lnTo>
                    <a:lnTo>
                      <a:pt x="84" y="55"/>
                    </a:lnTo>
                    <a:lnTo>
                      <a:pt x="75" y="34"/>
                    </a:lnTo>
                    <a:lnTo>
                      <a:pt x="56" y="30"/>
                    </a:lnTo>
                    <a:lnTo>
                      <a:pt x="42" y="3"/>
                    </a:lnTo>
                    <a:lnTo>
                      <a:pt x="31" y="0"/>
                    </a:lnTo>
                    <a:lnTo>
                      <a:pt x="0" y="9"/>
                    </a:lnTo>
                    <a:lnTo>
                      <a:pt x="19" y="98"/>
                    </a:lnTo>
                    <a:lnTo>
                      <a:pt x="19" y="98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64" name="Freeform 168"/>
              <p:cNvSpPr>
                <a:spLocks/>
              </p:cNvSpPr>
              <p:nvPr/>
            </p:nvSpPr>
            <p:spPr bwMode="auto">
              <a:xfrm>
                <a:off x="4144" y="1825"/>
                <a:ext cx="287" cy="140"/>
              </a:xfrm>
              <a:custGeom>
                <a:avLst/>
                <a:gdLst>
                  <a:gd name="T0" fmla="*/ 2 w 365"/>
                  <a:gd name="T1" fmla="*/ 169 h 179"/>
                  <a:gd name="T2" fmla="*/ 171 w 365"/>
                  <a:gd name="T3" fmla="*/ 133 h 179"/>
                  <a:gd name="T4" fmla="*/ 202 w 365"/>
                  <a:gd name="T5" fmla="*/ 124 h 179"/>
                  <a:gd name="T6" fmla="*/ 213 w 365"/>
                  <a:gd name="T7" fmla="*/ 127 h 179"/>
                  <a:gd name="T8" fmla="*/ 227 w 365"/>
                  <a:gd name="T9" fmla="*/ 154 h 179"/>
                  <a:gd name="T10" fmla="*/ 246 w 365"/>
                  <a:gd name="T11" fmla="*/ 158 h 179"/>
                  <a:gd name="T12" fmla="*/ 255 w 365"/>
                  <a:gd name="T13" fmla="*/ 179 h 179"/>
                  <a:gd name="T14" fmla="*/ 268 w 365"/>
                  <a:gd name="T15" fmla="*/ 179 h 179"/>
                  <a:gd name="T16" fmla="*/ 282 w 365"/>
                  <a:gd name="T17" fmla="*/ 160 h 179"/>
                  <a:gd name="T18" fmla="*/ 286 w 365"/>
                  <a:gd name="T19" fmla="*/ 143 h 179"/>
                  <a:gd name="T20" fmla="*/ 301 w 365"/>
                  <a:gd name="T21" fmla="*/ 165 h 179"/>
                  <a:gd name="T22" fmla="*/ 365 w 365"/>
                  <a:gd name="T23" fmla="*/ 144 h 179"/>
                  <a:gd name="T24" fmla="*/ 363 w 365"/>
                  <a:gd name="T25" fmla="*/ 120 h 179"/>
                  <a:gd name="T26" fmla="*/ 344 w 365"/>
                  <a:gd name="T27" fmla="*/ 87 h 179"/>
                  <a:gd name="T28" fmla="*/ 333 w 365"/>
                  <a:gd name="T29" fmla="*/ 84 h 179"/>
                  <a:gd name="T30" fmla="*/ 324 w 365"/>
                  <a:gd name="T31" fmla="*/ 84 h 179"/>
                  <a:gd name="T32" fmla="*/ 325 w 365"/>
                  <a:gd name="T33" fmla="*/ 91 h 179"/>
                  <a:gd name="T34" fmla="*/ 341 w 365"/>
                  <a:gd name="T35" fmla="*/ 93 h 179"/>
                  <a:gd name="T36" fmla="*/ 346 w 365"/>
                  <a:gd name="T37" fmla="*/ 124 h 179"/>
                  <a:gd name="T38" fmla="*/ 320 w 365"/>
                  <a:gd name="T39" fmla="*/ 135 h 179"/>
                  <a:gd name="T40" fmla="*/ 282 w 365"/>
                  <a:gd name="T41" fmla="*/ 110 h 179"/>
                  <a:gd name="T42" fmla="*/ 268 w 365"/>
                  <a:gd name="T43" fmla="*/ 84 h 179"/>
                  <a:gd name="T44" fmla="*/ 251 w 365"/>
                  <a:gd name="T45" fmla="*/ 74 h 179"/>
                  <a:gd name="T46" fmla="*/ 249 w 365"/>
                  <a:gd name="T47" fmla="*/ 84 h 179"/>
                  <a:gd name="T48" fmla="*/ 234 w 365"/>
                  <a:gd name="T49" fmla="*/ 68 h 179"/>
                  <a:gd name="T50" fmla="*/ 247 w 365"/>
                  <a:gd name="T51" fmla="*/ 49 h 179"/>
                  <a:gd name="T52" fmla="*/ 259 w 365"/>
                  <a:gd name="T53" fmla="*/ 30 h 179"/>
                  <a:gd name="T54" fmla="*/ 236 w 365"/>
                  <a:gd name="T55" fmla="*/ 0 h 179"/>
                  <a:gd name="T56" fmla="*/ 202 w 365"/>
                  <a:gd name="T57" fmla="*/ 25 h 179"/>
                  <a:gd name="T58" fmla="*/ 80 w 365"/>
                  <a:gd name="T59" fmla="*/ 57 h 179"/>
                  <a:gd name="T60" fmla="*/ 0 w 365"/>
                  <a:gd name="T61" fmla="*/ 74 h 179"/>
                  <a:gd name="T62" fmla="*/ 2 w 365"/>
                  <a:gd name="T63" fmla="*/ 169 h 179"/>
                  <a:gd name="T64" fmla="*/ 2 w 365"/>
                  <a:gd name="T65" fmla="*/ 16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5" h="179">
                    <a:moveTo>
                      <a:pt x="2" y="169"/>
                    </a:moveTo>
                    <a:lnTo>
                      <a:pt x="171" y="133"/>
                    </a:lnTo>
                    <a:lnTo>
                      <a:pt x="202" y="124"/>
                    </a:lnTo>
                    <a:lnTo>
                      <a:pt x="213" y="127"/>
                    </a:lnTo>
                    <a:lnTo>
                      <a:pt x="227" y="154"/>
                    </a:lnTo>
                    <a:lnTo>
                      <a:pt x="246" y="158"/>
                    </a:lnTo>
                    <a:lnTo>
                      <a:pt x="255" y="179"/>
                    </a:lnTo>
                    <a:lnTo>
                      <a:pt x="268" y="179"/>
                    </a:lnTo>
                    <a:lnTo>
                      <a:pt x="282" y="160"/>
                    </a:lnTo>
                    <a:lnTo>
                      <a:pt x="286" y="143"/>
                    </a:lnTo>
                    <a:lnTo>
                      <a:pt x="301" y="165"/>
                    </a:lnTo>
                    <a:lnTo>
                      <a:pt x="365" y="144"/>
                    </a:lnTo>
                    <a:lnTo>
                      <a:pt x="363" y="120"/>
                    </a:lnTo>
                    <a:lnTo>
                      <a:pt x="344" y="87"/>
                    </a:lnTo>
                    <a:lnTo>
                      <a:pt x="333" y="84"/>
                    </a:lnTo>
                    <a:lnTo>
                      <a:pt x="324" y="84"/>
                    </a:lnTo>
                    <a:lnTo>
                      <a:pt x="325" y="91"/>
                    </a:lnTo>
                    <a:lnTo>
                      <a:pt x="341" y="93"/>
                    </a:lnTo>
                    <a:lnTo>
                      <a:pt x="346" y="124"/>
                    </a:lnTo>
                    <a:lnTo>
                      <a:pt x="320" y="135"/>
                    </a:lnTo>
                    <a:lnTo>
                      <a:pt x="282" y="110"/>
                    </a:lnTo>
                    <a:lnTo>
                      <a:pt x="268" y="84"/>
                    </a:lnTo>
                    <a:lnTo>
                      <a:pt x="251" y="74"/>
                    </a:lnTo>
                    <a:lnTo>
                      <a:pt x="249" y="84"/>
                    </a:lnTo>
                    <a:lnTo>
                      <a:pt x="234" y="68"/>
                    </a:lnTo>
                    <a:lnTo>
                      <a:pt x="247" y="49"/>
                    </a:lnTo>
                    <a:lnTo>
                      <a:pt x="259" y="30"/>
                    </a:lnTo>
                    <a:lnTo>
                      <a:pt x="236" y="0"/>
                    </a:lnTo>
                    <a:lnTo>
                      <a:pt x="202" y="25"/>
                    </a:lnTo>
                    <a:lnTo>
                      <a:pt x="80" y="57"/>
                    </a:lnTo>
                    <a:lnTo>
                      <a:pt x="0" y="74"/>
                    </a:lnTo>
                    <a:lnTo>
                      <a:pt x="2" y="169"/>
                    </a:lnTo>
                    <a:lnTo>
                      <a:pt x="2" y="169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65" name="Freeform 169"/>
              <p:cNvSpPr>
                <a:spLocks/>
              </p:cNvSpPr>
              <p:nvPr/>
            </p:nvSpPr>
            <p:spPr bwMode="auto">
              <a:xfrm>
                <a:off x="4374" y="1962"/>
                <a:ext cx="25" cy="21"/>
              </a:xfrm>
              <a:custGeom>
                <a:avLst/>
                <a:gdLst>
                  <a:gd name="T0" fmla="*/ 0 w 32"/>
                  <a:gd name="T1" fmla="*/ 25 h 25"/>
                  <a:gd name="T2" fmla="*/ 13 w 32"/>
                  <a:gd name="T3" fmla="*/ 0 h 25"/>
                  <a:gd name="T4" fmla="*/ 32 w 32"/>
                  <a:gd name="T5" fmla="*/ 11 h 25"/>
                  <a:gd name="T6" fmla="*/ 0 w 32"/>
                  <a:gd name="T7" fmla="*/ 25 h 25"/>
                  <a:gd name="T8" fmla="*/ 0 w 32"/>
                  <a:gd name="T9" fmla="*/ 25 h 25"/>
                  <a:gd name="T10" fmla="*/ 0 w 32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5">
                    <a:moveTo>
                      <a:pt x="0" y="25"/>
                    </a:moveTo>
                    <a:lnTo>
                      <a:pt x="13" y="0"/>
                    </a:lnTo>
                    <a:lnTo>
                      <a:pt x="32" y="11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66" name="Freeform 170"/>
              <p:cNvSpPr>
                <a:spLocks/>
              </p:cNvSpPr>
              <p:nvPr/>
            </p:nvSpPr>
            <p:spPr bwMode="auto">
              <a:xfrm>
                <a:off x="4422" y="1961"/>
                <a:ext cx="22" cy="14"/>
              </a:xfrm>
              <a:custGeom>
                <a:avLst/>
                <a:gdLst>
                  <a:gd name="T0" fmla="*/ 0 w 27"/>
                  <a:gd name="T1" fmla="*/ 19 h 19"/>
                  <a:gd name="T2" fmla="*/ 15 w 27"/>
                  <a:gd name="T3" fmla="*/ 0 h 19"/>
                  <a:gd name="T4" fmla="*/ 27 w 27"/>
                  <a:gd name="T5" fmla="*/ 13 h 19"/>
                  <a:gd name="T6" fmla="*/ 0 w 27"/>
                  <a:gd name="T7" fmla="*/ 19 h 19"/>
                  <a:gd name="T8" fmla="*/ 0 w 27"/>
                  <a:gd name="T9" fmla="*/ 19 h 19"/>
                  <a:gd name="T10" fmla="*/ 0 w 27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9">
                    <a:moveTo>
                      <a:pt x="0" y="19"/>
                    </a:moveTo>
                    <a:lnTo>
                      <a:pt x="15" y="0"/>
                    </a:lnTo>
                    <a:lnTo>
                      <a:pt x="27" y="1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67" name="Freeform 171"/>
              <p:cNvSpPr>
                <a:spLocks/>
              </p:cNvSpPr>
              <p:nvPr/>
            </p:nvSpPr>
            <p:spPr bwMode="auto">
              <a:xfrm>
                <a:off x="4080" y="1616"/>
                <a:ext cx="139" cy="267"/>
              </a:xfrm>
              <a:custGeom>
                <a:avLst/>
                <a:gdLst>
                  <a:gd name="T0" fmla="*/ 29 w 177"/>
                  <a:gd name="T1" fmla="*/ 139 h 338"/>
                  <a:gd name="T2" fmla="*/ 37 w 177"/>
                  <a:gd name="T3" fmla="*/ 199 h 338"/>
                  <a:gd name="T4" fmla="*/ 80 w 177"/>
                  <a:gd name="T5" fmla="*/ 338 h 338"/>
                  <a:gd name="T6" fmla="*/ 160 w 177"/>
                  <a:gd name="T7" fmla="*/ 321 h 338"/>
                  <a:gd name="T8" fmla="*/ 154 w 177"/>
                  <a:gd name="T9" fmla="*/ 123 h 338"/>
                  <a:gd name="T10" fmla="*/ 173 w 177"/>
                  <a:gd name="T11" fmla="*/ 83 h 338"/>
                  <a:gd name="T12" fmla="*/ 177 w 177"/>
                  <a:gd name="T13" fmla="*/ 0 h 338"/>
                  <a:gd name="T14" fmla="*/ 0 w 177"/>
                  <a:gd name="T15" fmla="*/ 42 h 338"/>
                  <a:gd name="T16" fmla="*/ 29 w 177"/>
                  <a:gd name="T17" fmla="*/ 139 h 338"/>
                  <a:gd name="T18" fmla="*/ 29 w 177"/>
                  <a:gd name="T19" fmla="*/ 139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338">
                    <a:moveTo>
                      <a:pt x="29" y="139"/>
                    </a:moveTo>
                    <a:lnTo>
                      <a:pt x="37" y="199"/>
                    </a:lnTo>
                    <a:lnTo>
                      <a:pt x="80" y="338"/>
                    </a:lnTo>
                    <a:lnTo>
                      <a:pt x="160" y="321"/>
                    </a:lnTo>
                    <a:lnTo>
                      <a:pt x="154" y="123"/>
                    </a:lnTo>
                    <a:lnTo>
                      <a:pt x="173" y="83"/>
                    </a:lnTo>
                    <a:lnTo>
                      <a:pt x="177" y="0"/>
                    </a:lnTo>
                    <a:lnTo>
                      <a:pt x="0" y="42"/>
                    </a:lnTo>
                    <a:lnTo>
                      <a:pt x="29" y="139"/>
                    </a:lnTo>
                    <a:lnTo>
                      <a:pt x="29" y="139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68" name="Freeform 172"/>
              <p:cNvSpPr>
                <a:spLocks/>
              </p:cNvSpPr>
              <p:nvPr/>
            </p:nvSpPr>
            <p:spPr bwMode="auto">
              <a:xfrm>
                <a:off x="4202" y="1577"/>
                <a:ext cx="128" cy="294"/>
              </a:xfrm>
              <a:custGeom>
                <a:avLst/>
                <a:gdLst>
                  <a:gd name="T0" fmla="*/ 0 w 164"/>
                  <a:gd name="T1" fmla="*/ 173 h 371"/>
                  <a:gd name="T2" fmla="*/ 19 w 164"/>
                  <a:gd name="T3" fmla="*/ 133 h 371"/>
                  <a:gd name="T4" fmla="*/ 23 w 164"/>
                  <a:gd name="T5" fmla="*/ 50 h 371"/>
                  <a:gd name="T6" fmla="*/ 21 w 164"/>
                  <a:gd name="T7" fmla="*/ 18 h 371"/>
                  <a:gd name="T8" fmla="*/ 54 w 164"/>
                  <a:gd name="T9" fmla="*/ 0 h 371"/>
                  <a:gd name="T10" fmla="*/ 128 w 164"/>
                  <a:gd name="T11" fmla="*/ 232 h 371"/>
                  <a:gd name="T12" fmla="*/ 164 w 164"/>
                  <a:gd name="T13" fmla="*/ 282 h 371"/>
                  <a:gd name="T14" fmla="*/ 162 w 164"/>
                  <a:gd name="T15" fmla="*/ 314 h 371"/>
                  <a:gd name="T16" fmla="*/ 128 w 164"/>
                  <a:gd name="T17" fmla="*/ 339 h 371"/>
                  <a:gd name="T18" fmla="*/ 6 w 164"/>
                  <a:gd name="T19" fmla="*/ 371 h 371"/>
                  <a:gd name="T20" fmla="*/ 0 w 164"/>
                  <a:gd name="T21" fmla="*/ 173 h 371"/>
                  <a:gd name="T22" fmla="*/ 0 w 164"/>
                  <a:gd name="T23" fmla="*/ 173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371">
                    <a:moveTo>
                      <a:pt x="0" y="173"/>
                    </a:moveTo>
                    <a:lnTo>
                      <a:pt x="19" y="133"/>
                    </a:lnTo>
                    <a:lnTo>
                      <a:pt x="23" y="50"/>
                    </a:lnTo>
                    <a:lnTo>
                      <a:pt x="21" y="18"/>
                    </a:lnTo>
                    <a:lnTo>
                      <a:pt x="54" y="0"/>
                    </a:lnTo>
                    <a:lnTo>
                      <a:pt x="128" y="232"/>
                    </a:lnTo>
                    <a:lnTo>
                      <a:pt x="164" y="282"/>
                    </a:lnTo>
                    <a:lnTo>
                      <a:pt x="162" y="314"/>
                    </a:lnTo>
                    <a:lnTo>
                      <a:pt x="128" y="339"/>
                    </a:lnTo>
                    <a:lnTo>
                      <a:pt x="6" y="371"/>
                    </a:lnTo>
                    <a:lnTo>
                      <a:pt x="0" y="173"/>
                    </a:lnTo>
                    <a:lnTo>
                      <a:pt x="0" y="173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69" name="Freeform 173"/>
              <p:cNvSpPr>
                <a:spLocks/>
              </p:cNvSpPr>
              <p:nvPr/>
            </p:nvSpPr>
            <p:spPr bwMode="auto">
              <a:xfrm>
                <a:off x="4243" y="1316"/>
                <a:ext cx="316" cy="484"/>
              </a:xfrm>
              <a:custGeom>
                <a:avLst/>
                <a:gdLst>
                  <a:gd name="T0" fmla="*/ 0 w 399"/>
                  <a:gd name="T1" fmla="*/ 330 h 612"/>
                  <a:gd name="T2" fmla="*/ 23 w 399"/>
                  <a:gd name="T3" fmla="*/ 332 h 612"/>
                  <a:gd name="T4" fmla="*/ 24 w 399"/>
                  <a:gd name="T5" fmla="*/ 292 h 612"/>
                  <a:gd name="T6" fmla="*/ 53 w 399"/>
                  <a:gd name="T7" fmla="*/ 237 h 612"/>
                  <a:gd name="T8" fmla="*/ 40 w 399"/>
                  <a:gd name="T9" fmla="*/ 197 h 612"/>
                  <a:gd name="T10" fmla="*/ 97 w 399"/>
                  <a:gd name="T11" fmla="*/ 5 h 612"/>
                  <a:gd name="T12" fmla="*/ 108 w 399"/>
                  <a:gd name="T13" fmla="*/ 5 h 612"/>
                  <a:gd name="T14" fmla="*/ 114 w 399"/>
                  <a:gd name="T15" fmla="*/ 30 h 612"/>
                  <a:gd name="T16" fmla="*/ 171 w 399"/>
                  <a:gd name="T17" fmla="*/ 9 h 612"/>
                  <a:gd name="T18" fmla="*/ 173 w 399"/>
                  <a:gd name="T19" fmla="*/ 0 h 612"/>
                  <a:gd name="T20" fmla="*/ 218 w 399"/>
                  <a:gd name="T21" fmla="*/ 9 h 612"/>
                  <a:gd name="T22" fmla="*/ 293 w 399"/>
                  <a:gd name="T23" fmla="*/ 199 h 612"/>
                  <a:gd name="T24" fmla="*/ 327 w 399"/>
                  <a:gd name="T25" fmla="*/ 201 h 612"/>
                  <a:gd name="T26" fmla="*/ 388 w 399"/>
                  <a:gd name="T27" fmla="*/ 271 h 612"/>
                  <a:gd name="T28" fmla="*/ 380 w 399"/>
                  <a:gd name="T29" fmla="*/ 285 h 612"/>
                  <a:gd name="T30" fmla="*/ 399 w 399"/>
                  <a:gd name="T31" fmla="*/ 285 h 612"/>
                  <a:gd name="T32" fmla="*/ 386 w 399"/>
                  <a:gd name="T33" fmla="*/ 319 h 612"/>
                  <a:gd name="T34" fmla="*/ 355 w 399"/>
                  <a:gd name="T35" fmla="*/ 340 h 612"/>
                  <a:gd name="T36" fmla="*/ 319 w 399"/>
                  <a:gd name="T37" fmla="*/ 359 h 612"/>
                  <a:gd name="T38" fmla="*/ 315 w 399"/>
                  <a:gd name="T39" fmla="*/ 382 h 612"/>
                  <a:gd name="T40" fmla="*/ 298 w 399"/>
                  <a:gd name="T41" fmla="*/ 361 h 612"/>
                  <a:gd name="T42" fmla="*/ 266 w 399"/>
                  <a:gd name="T43" fmla="*/ 386 h 612"/>
                  <a:gd name="T44" fmla="*/ 253 w 399"/>
                  <a:gd name="T45" fmla="*/ 386 h 612"/>
                  <a:gd name="T46" fmla="*/ 239 w 399"/>
                  <a:gd name="T47" fmla="*/ 370 h 612"/>
                  <a:gd name="T48" fmla="*/ 232 w 399"/>
                  <a:gd name="T49" fmla="*/ 444 h 612"/>
                  <a:gd name="T50" fmla="*/ 203 w 399"/>
                  <a:gd name="T51" fmla="*/ 456 h 612"/>
                  <a:gd name="T52" fmla="*/ 190 w 399"/>
                  <a:gd name="T53" fmla="*/ 484 h 612"/>
                  <a:gd name="T54" fmla="*/ 173 w 399"/>
                  <a:gd name="T55" fmla="*/ 484 h 612"/>
                  <a:gd name="T56" fmla="*/ 133 w 399"/>
                  <a:gd name="T57" fmla="*/ 526 h 612"/>
                  <a:gd name="T58" fmla="*/ 131 w 399"/>
                  <a:gd name="T59" fmla="*/ 560 h 612"/>
                  <a:gd name="T60" fmla="*/ 121 w 399"/>
                  <a:gd name="T61" fmla="*/ 574 h 612"/>
                  <a:gd name="T62" fmla="*/ 110 w 399"/>
                  <a:gd name="T63" fmla="*/ 612 h 612"/>
                  <a:gd name="T64" fmla="*/ 74 w 399"/>
                  <a:gd name="T65" fmla="*/ 562 h 612"/>
                  <a:gd name="T66" fmla="*/ 0 w 399"/>
                  <a:gd name="T67" fmla="*/ 330 h 612"/>
                  <a:gd name="T68" fmla="*/ 0 w 399"/>
                  <a:gd name="T69" fmla="*/ 33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9" h="612">
                    <a:moveTo>
                      <a:pt x="0" y="330"/>
                    </a:moveTo>
                    <a:lnTo>
                      <a:pt x="23" y="332"/>
                    </a:lnTo>
                    <a:lnTo>
                      <a:pt x="24" y="292"/>
                    </a:lnTo>
                    <a:lnTo>
                      <a:pt x="53" y="237"/>
                    </a:lnTo>
                    <a:lnTo>
                      <a:pt x="40" y="197"/>
                    </a:lnTo>
                    <a:lnTo>
                      <a:pt x="97" y="5"/>
                    </a:lnTo>
                    <a:lnTo>
                      <a:pt x="108" y="5"/>
                    </a:lnTo>
                    <a:lnTo>
                      <a:pt x="114" y="30"/>
                    </a:lnTo>
                    <a:lnTo>
                      <a:pt x="171" y="9"/>
                    </a:lnTo>
                    <a:lnTo>
                      <a:pt x="173" y="0"/>
                    </a:lnTo>
                    <a:lnTo>
                      <a:pt x="218" y="9"/>
                    </a:lnTo>
                    <a:lnTo>
                      <a:pt x="293" y="199"/>
                    </a:lnTo>
                    <a:lnTo>
                      <a:pt x="327" y="201"/>
                    </a:lnTo>
                    <a:lnTo>
                      <a:pt x="388" y="271"/>
                    </a:lnTo>
                    <a:lnTo>
                      <a:pt x="380" y="285"/>
                    </a:lnTo>
                    <a:lnTo>
                      <a:pt x="399" y="285"/>
                    </a:lnTo>
                    <a:lnTo>
                      <a:pt x="386" y="319"/>
                    </a:lnTo>
                    <a:lnTo>
                      <a:pt x="355" y="340"/>
                    </a:lnTo>
                    <a:lnTo>
                      <a:pt x="319" y="359"/>
                    </a:lnTo>
                    <a:lnTo>
                      <a:pt x="315" y="382"/>
                    </a:lnTo>
                    <a:lnTo>
                      <a:pt x="298" y="361"/>
                    </a:lnTo>
                    <a:lnTo>
                      <a:pt x="266" y="386"/>
                    </a:lnTo>
                    <a:lnTo>
                      <a:pt x="253" y="386"/>
                    </a:lnTo>
                    <a:lnTo>
                      <a:pt x="239" y="370"/>
                    </a:lnTo>
                    <a:lnTo>
                      <a:pt x="232" y="444"/>
                    </a:lnTo>
                    <a:lnTo>
                      <a:pt x="203" y="456"/>
                    </a:lnTo>
                    <a:lnTo>
                      <a:pt x="190" y="484"/>
                    </a:lnTo>
                    <a:lnTo>
                      <a:pt x="173" y="484"/>
                    </a:lnTo>
                    <a:lnTo>
                      <a:pt x="133" y="526"/>
                    </a:lnTo>
                    <a:lnTo>
                      <a:pt x="131" y="560"/>
                    </a:lnTo>
                    <a:lnTo>
                      <a:pt x="121" y="574"/>
                    </a:lnTo>
                    <a:lnTo>
                      <a:pt x="110" y="612"/>
                    </a:lnTo>
                    <a:lnTo>
                      <a:pt x="74" y="562"/>
                    </a:lnTo>
                    <a:lnTo>
                      <a:pt x="0" y="330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70" name="Freeform 174"/>
              <p:cNvSpPr>
                <a:spLocks/>
              </p:cNvSpPr>
              <p:nvPr/>
            </p:nvSpPr>
            <p:spPr bwMode="auto">
              <a:xfrm>
                <a:off x="3747" y="3865"/>
                <a:ext cx="41" cy="24"/>
              </a:xfrm>
              <a:custGeom>
                <a:avLst/>
                <a:gdLst>
                  <a:gd name="T0" fmla="*/ 0 w 54"/>
                  <a:gd name="T1" fmla="*/ 29 h 30"/>
                  <a:gd name="T2" fmla="*/ 4 w 54"/>
                  <a:gd name="T3" fmla="*/ 15 h 30"/>
                  <a:gd name="T4" fmla="*/ 21 w 54"/>
                  <a:gd name="T5" fmla="*/ 11 h 30"/>
                  <a:gd name="T6" fmla="*/ 46 w 54"/>
                  <a:gd name="T7" fmla="*/ 0 h 30"/>
                  <a:gd name="T8" fmla="*/ 54 w 54"/>
                  <a:gd name="T9" fmla="*/ 10 h 30"/>
                  <a:gd name="T10" fmla="*/ 25 w 54"/>
                  <a:gd name="T11" fmla="*/ 17 h 30"/>
                  <a:gd name="T12" fmla="*/ 18 w 54"/>
                  <a:gd name="T13" fmla="*/ 17 h 30"/>
                  <a:gd name="T14" fmla="*/ 18 w 54"/>
                  <a:gd name="T15" fmla="*/ 30 h 30"/>
                  <a:gd name="T16" fmla="*/ 0 w 54"/>
                  <a:gd name="T17" fmla="*/ 29 h 30"/>
                  <a:gd name="T18" fmla="*/ 0 w 54"/>
                  <a:gd name="T19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30">
                    <a:moveTo>
                      <a:pt x="0" y="29"/>
                    </a:moveTo>
                    <a:lnTo>
                      <a:pt x="4" y="15"/>
                    </a:lnTo>
                    <a:lnTo>
                      <a:pt x="21" y="11"/>
                    </a:lnTo>
                    <a:lnTo>
                      <a:pt x="46" y="0"/>
                    </a:lnTo>
                    <a:lnTo>
                      <a:pt x="54" y="10"/>
                    </a:lnTo>
                    <a:lnTo>
                      <a:pt x="25" y="17"/>
                    </a:lnTo>
                    <a:lnTo>
                      <a:pt x="18" y="17"/>
                    </a:lnTo>
                    <a:lnTo>
                      <a:pt x="18" y="3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71" name="Freeform 175"/>
              <p:cNvSpPr>
                <a:spLocks/>
              </p:cNvSpPr>
              <p:nvPr/>
            </p:nvSpPr>
            <p:spPr bwMode="auto">
              <a:xfrm>
                <a:off x="3798" y="3834"/>
                <a:ext cx="53" cy="34"/>
              </a:xfrm>
              <a:custGeom>
                <a:avLst/>
                <a:gdLst>
                  <a:gd name="T0" fmla="*/ 6 w 69"/>
                  <a:gd name="T1" fmla="*/ 46 h 46"/>
                  <a:gd name="T2" fmla="*/ 69 w 69"/>
                  <a:gd name="T3" fmla="*/ 0 h 46"/>
                  <a:gd name="T4" fmla="*/ 0 w 69"/>
                  <a:gd name="T5" fmla="*/ 40 h 46"/>
                  <a:gd name="T6" fmla="*/ 6 w 69"/>
                  <a:gd name="T7" fmla="*/ 46 h 46"/>
                  <a:gd name="T8" fmla="*/ 6 w 69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6">
                    <a:moveTo>
                      <a:pt x="6" y="46"/>
                    </a:moveTo>
                    <a:lnTo>
                      <a:pt x="69" y="0"/>
                    </a:lnTo>
                    <a:lnTo>
                      <a:pt x="0" y="40"/>
                    </a:lnTo>
                    <a:lnTo>
                      <a:pt x="6" y="46"/>
                    </a:lnTo>
                    <a:lnTo>
                      <a:pt x="6" y="46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72" name="Freeform 176"/>
              <p:cNvSpPr>
                <a:spLocks/>
              </p:cNvSpPr>
              <p:nvPr/>
            </p:nvSpPr>
            <p:spPr bwMode="auto">
              <a:xfrm>
                <a:off x="4031" y="2385"/>
                <a:ext cx="37" cy="92"/>
              </a:xfrm>
              <a:custGeom>
                <a:avLst/>
                <a:gdLst>
                  <a:gd name="T0" fmla="*/ 0 w 45"/>
                  <a:gd name="T1" fmla="*/ 116 h 116"/>
                  <a:gd name="T2" fmla="*/ 15 w 45"/>
                  <a:gd name="T3" fmla="*/ 84 h 116"/>
                  <a:gd name="T4" fmla="*/ 32 w 45"/>
                  <a:gd name="T5" fmla="*/ 65 h 116"/>
                  <a:gd name="T6" fmla="*/ 45 w 45"/>
                  <a:gd name="T7" fmla="*/ 0 h 116"/>
                  <a:gd name="T8" fmla="*/ 19 w 45"/>
                  <a:gd name="T9" fmla="*/ 15 h 116"/>
                  <a:gd name="T10" fmla="*/ 0 w 45"/>
                  <a:gd name="T11" fmla="*/ 76 h 116"/>
                  <a:gd name="T12" fmla="*/ 0 w 45"/>
                  <a:gd name="T13" fmla="*/ 116 h 116"/>
                  <a:gd name="T14" fmla="*/ 0 w 45"/>
                  <a:gd name="T1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6">
                    <a:moveTo>
                      <a:pt x="0" y="116"/>
                    </a:moveTo>
                    <a:lnTo>
                      <a:pt x="15" y="84"/>
                    </a:lnTo>
                    <a:lnTo>
                      <a:pt x="32" y="65"/>
                    </a:lnTo>
                    <a:lnTo>
                      <a:pt x="45" y="0"/>
                    </a:lnTo>
                    <a:lnTo>
                      <a:pt x="19" y="15"/>
                    </a:lnTo>
                    <a:lnTo>
                      <a:pt x="0" y="76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73" name="Freeform 177"/>
              <p:cNvSpPr>
                <a:spLocks/>
              </p:cNvSpPr>
              <p:nvPr/>
            </p:nvSpPr>
            <p:spPr bwMode="auto">
              <a:xfrm>
                <a:off x="4099" y="2090"/>
                <a:ext cx="15" cy="22"/>
              </a:xfrm>
              <a:custGeom>
                <a:avLst/>
                <a:gdLst>
                  <a:gd name="T0" fmla="*/ 0 w 17"/>
                  <a:gd name="T1" fmla="*/ 27 h 27"/>
                  <a:gd name="T2" fmla="*/ 2 w 17"/>
                  <a:gd name="T3" fmla="*/ 8 h 27"/>
                  <a:gd name="T4" fmla="*/ 12 w 17"/>
                  <a:gd name="T5" fmla="*/ 0 h 27"/>
                  <a:gd name="T6" fmla="*/ 17 w 17"/>
                  <a:gd name="T7" fmla="*/ 6 h 27"/>
                  <a:gd name="T8" fmla="*/ 0 w 17"/>
                  <a:gd name="T9" fmla="*/ 27 h 27"/>
                  <a:gd name="T10" fmla="*/ 0 w 17"/>
                  <a:gd name="T11" fmla="*/ 27 h 27"/>
                  <a:gd name="T12" fmla="*/ 0 w 17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0" y="27"/>
                    </a:moveTo>
                    <a:lnTo>
                      <a:pt x="2" y="8"/>
                    </a:lnTo>
                    <a:lnTo>
                      <a:pt x="12" y="0"/>
                    </a:lnTo>
                    <a:lnTo>
                      <a:pt x="17" y="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74" name="Freeform 178"/>
              <p:cNvSpPr>
                <a:spLocks/>
              </p:cNvSpPr>
              <p:nvPr/>
            </p:nvSpPr>
            <p:spPr bwMode="auto">
              <a:xfrm>
                <a:off x="4352" y="1940"/>
                <a:ext cx="27" cy="21"/>
              </a:xfrm>
              <a:custGeom>
                <a:avLst/>
                <a:gdLst>
                  <a:gd name="T0" fmla="*/ 0 w 34"/>
                  <a:gd name="T1" fmla="*/ 27 h 27"/>
                  <a:gd name="T2" fmla="*/ 15 w 34"/>
                  <a:gd name="T3" fmla="*/ 0 h 27"/>
                  <a:gd name="T4" fmla="*/ 34 w 34"/>
                  <a:gd name="T5" fmla="*/ 12 h 27"/>
                  <a:gd name="T6" fmla="*/ 0 w 34"/>
                  <a:gd name="T7" fmla="*/ 27 h 27"/>
                  <a:gd name="T8" fmla="*/ 0 w 34"/>
                  <a:gd name="T9" fmla="*/ 27 h 27"/>
                  <a:gd name="T10" fmla="*/ 0 w 34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7">
                    <a:moveTo>
                      <a:pt x="0" y="27"/>
                    </a:moveTo>
                    <a:lnTo>
                      <a:pt x="15" y="0"/>
                    </a:lnTo>
                    <a:lnTo>
                      <a:pt x="34" y="1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75" name="Freeform 179"/>
              <p:cNvSpPr>
                <a:spLocks/>
              </p:cNvSpPr>
              <p:nvPr/>
            </p:nvSpPr>
            <p:spPr bwMode="auto">
              <a:xfrm>
                <a:off x="4399" y="1937"/>
                <a:ext cx="23" cy="16"/>
              </a:xfrm>
              <a:custGeom>
                <a:avLst/>
                <a:gdLst>
                  <a:gd name="T0" fmla="*/ 0 w 27"/>
                  <a:gd name="T1" fmla="*/ 19 h 19"/>
                  <a:gd name="T2" fmla="*/ 16 w 27"/>
                  <a:gd name="T3" fmla="*/ 0 h 19"/>
                  <a:gd name="T4" fmla="*/ 27 w 27"/>
                  <a:gd name="T5" fmla="*/ 13 h 19"/>
                  <a:gd name="T6" fmla="*/ 0 w 27"/>
                  <a:gd name="T7" fmla="*/ 19 h 19"/>
                  <a:gd name="T8" fmla="*/ 0 w 27"/>
                  <a:gd name="T9" fmla="*/ 19 h 19"/>
                  <a:gd name="T10" fmla="*/ 0 w 27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9">
                    <a:moveTo>
                      <a:pt x="0" y="19"/>
                    </a:moveTo>
                    <a:lnTo>
                      <a:pt x="16" y="0"/>
                    </a:lnTo>
                    <a:lnTo>
                      <a:pt x="27" y="1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76" name="Freeform 180"/>
              <p:cNvSpPr>
                <a:spLocks/>
              </p:cNvSpPr>
              <p:nvPr/>
            </p:nvSpPr>
            <p:spPr bwMode="auto">
              <a:xfrm>
                <a:off x="3123" y="3262"/>
                <a:ext cx="784" cy="576"/>
              </a:xfrm>
              <a:custGeom>
                <a:avLst/>
                <a:gdLst>
                  <a:gd name="T0" fmla="*/ 0 w 993"/>
                  <a:gd name="T1" fmla="*/ 70 h 730"/>
                  <a:gd name="T2" fmla="*/ 29 w 993"/>
                  <a:gd name="T3" fmla="*/ 95 h 730"/>
                  <a:gd name="T4" fmla="*/ 25 w 993"/>
                  <a:gd name="T5" fmla="*/ 112 h 730"/>
                  <a:gd name="T6" fmla="*/ 33 w 993"/>
                  <a:gd name="T7" fmla="*/ 122 h 730"/>
                  <a:gd name="T8" fmla="*/ 21 w 993"/>
                  <a:gd name="T9" fmla="*/ 141 h 730"/>
                  <a:gd name="T10" fmla="*/ 137 w 993"/>
                  <a:gd name="T11" fmla="*/ 101 h 730"/>
                  <a:gd name="T12" fmla="*/ 286 w 993"/>
                  <a:gd name="T13" fmla="*/ 194 h 730"/>
                  <a:gd name="T14" fmla="*/ 407 w 993"/>
                  <a:gd name="T15" fmla="*/ 129 h 730"/>
                  <a:gd name="T16" fmla="*/ 478 w 993"/>
                  <a:gd name="T17" fmla="*/ 144 h 730"/>
                  <a:gd name="T18" fmla="*/ 567 w 993"/>
                  <a:gd name="T19" fmla="*/ 232 h 730"/>
                  <a:gd name="T20" fmla="*/ 597 w 993"/>
                  <a:gd name="T21" fmla="*/ 232 h 730"/>
                  <a:gd name="T22" fmla="*/ 628 w 993"/>
                  <a:gd name="T23" fmla="*/ 293 h 730"/>
                  <a:gd name="T24" fmla="*/ 620 w 993"/>
                  <a:gd name="T25" fmla="*/ 409 h 730"/>
                  <a:gd name="T26" fmla="*/ 641 w 993"/>
                  <a:gd name="T27" fmla="*/ 422 h 730"/>
                  <a:gd name="T28" fmla="*/ 645 w 993"/>
                  <a:gd name="T29" fmla="*/ 401 h 730"/>
                  <a:gd name="T30" fmla="*/ 673 w 993"/>
                  <a:gd name="T31" fmla="*/ 401 h 730"/>
                  <a:gd name="T32" fmla="*/ 645 w 993"/>
                  <a:gd name="T33" fmla="*/ 456 h 730"/>
                  <a:gd name="T34" fmla="*/ 721 w 993"/>
                  <a:gd name="T35" fmla="*/ 532 h 730"/>
                  <a:gd name="T36" fmla="*/ 732 w 993"/>
                  <a:gd name="T37" fmla="*/ 509 h 730"/>
                  <a:gd name="T38" fmla="*/ 738 w 993"/>
                  <a:gd name="T39" fmla="*/ 564 h 730"/>
                  <a:gd name="T40" fmla="*/ 763 w 993"/>
                  <a:gd name="T41" fmla="*/ 576 h 730"/>
                  <a:gd name="T42" fmla="*/ 789 w 993"/>
                  <a:gd name="T43" fmla="*/ 640 h 730"/>
                  <a:gd name="T44" fmla="*/ 814 w 993"/>
                  <a:gd name="T45" fmla="*/ 640 h 730"/>
                  <a:gd name="T46" fmla="*/ 873 w 993"/>
                  <a:gd name="T47" fmla="*/ 701 h 730"/>
                  <a:gd name="T48" fmla="*/ 905 w 993"/>
                  <a:gd name="T49" fmla="*/ 705 h 730"/>
                  <a:gd name="T50" fmla="*/ 905 w 993"/>
                  <a:gd name="T51" fmla="*/ 715 h 730"/>
                  <a:gd name="T52" fmla="*/ 883 w 993"/>
                  <a:gd name="T53" fmla="*/ 730 h 730"/>
                  <a:gd name="T54" fmla="*/ 934 w 993"/>
                  <a:gd name="T55" fmla="*/ 724 h 730"/>
                  <a:gd name="T56" fmla="*/ 966 w 993"/>
                  <a:gd name="T57" fmla="*/ 709 h 730"/>
                  <a:gd name="T58" fmla="*/ 983 w 993"/>
                  <a:gd name="T59" fmla="*/ 625 h 730"/>
                  <a:gd name="T60" fmla="*/ 993 w 993"/>
                  <a:gd name="T61" fmla="*/ 629 h 730"/>
                  <a:gd name="T62" fmla="*/ 983 w 993"/>
                  <a:gd name="T63" fmla="*/ 511 h 730"/>
                  <a:gd name="T64" fmla="*/ 972 w 993"/>
                  <a:gd name="T65" fmla="*/ 477 h 730"/>
                  <a:gd name="T66" fmla="*/ 865 w 993"/>
                  <a:gd name="T67" fmla="*/ 306 h 730"/>
                  <a:gd name="T68" fmla="*/ 782 w 993"/>
                  <a:gd name="T69" fmla="*/ 144 h 730"/>
                  <a:gd name="T70" fmla="*/ 730 w 993"/>
                  <a:gd name="T71" fmla="*/ 11 h 730"/>
                  <a:gd name="T72" fmla="*/ 717 w 993"/>
                  <a:gd name="T73" fmla="*/ 7 h 730"/>
                  <a:gd name="T74" fmla="*/ 672 w 993"/>
                  <a:gd name="T75" fmla="*/ 0 h 730"/>
                  <a:gd name="T76" fmla="*/ 658 w 993"/>
                  <a:gd name="T77" fmla="*/ 13 h 730"/>
                  <a:gd name="T78" fmla="*/ 666 w 993"/>
                  <a:gd name="T79" fmla="*/ 63 h 730"/>
                  <a:gd name="T80" fmla="*/ 647 w 993"/>
                  <a:gd name="T81" fmla="*/ 61 h 730"/>
                  <a:gd name="T82" fmla="*/ 643 w 993"/>
                  <a:gd name="T83" fmla="*/ 38 h 730"/>
                  <a:gd name="T84" fmla="*/ 327 w 993"/>
                  <a:gd name="T85" fmla="*/ 57 h 730"/>
                  <a:gd name="T86" fmla="*/ 307 w 993"/>
                  <a:gd name="T87" fmla="*/ 21 h 730"/>
                  <a:gd name="T88" fmla="*/ 2 w 993"/>
                  <a:gd name="T89" fmla="*/ 47 h 730"/>
                  <a:gd name="T90" fmla="*/ 0 w 993"/>
                  <a:gd name="T91" fmla="*/ 70 h 730"/>
                  <a:gd name="T92" fmla="*/ 0 w 993"/>
                  <a:gd name="T93" fmla="*/ 7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3" h="730">
                    <a:moveTo>
                      <a:pt x="0" y="70"/>
                    </a:moveTo>
                    <a:lnTo>
                      <a:pt x="29" y="95"/>
                    </a:lnTo>
                    <a:lnTo>
                      <a:pt x="25" y="112"/>
                    </a:lnTo>
                    <a:lnTo>
                      <a:pt x="33" y="122"/>
                    </a:lnTo>
                    <a:lnTo>
                      <a:pt x="21" y="141"/>
                    </a:lnTo>
                    <a:lnTo>
                      <a:pt x="137" y="101"/>
                    </a:lnTo>
                    <a:lnTo>
                      <a:pt x="286" y="194"/>
                    </a:lnTo>
                    <a:lnTo>
                      <a:pt x="407" y="129"/>
                    </a:lnTo>
                    <a:lnTo>
                      <a:pt x="478" y="144"/>
                    </a:lnTo>
                    <a:lnTo>
                      <a:pt x="567" y="232"/>
                    </a:lnTo>
                    <a:lnTo>
                      <a:pt x="597" y="232"/>
                    </a:lnTo>
                    <a:lnTo>
                      <a:pt x="628" y="293"/>
                    </a:lnTo>
                    <a:lnTo>
                      <a:pt x="620" y="409"/>
                    </a:lnTo>
                    <a:lnTo>
                      <a:pt x="641" y="422"/>
                    </a:lnTo>
                    <a:lnTo>
                      <a:pt x="645" y="401"/>
                    </a:lnTo>
                    <a:lnTo>
                      <a:pt x="673" y="401"/>
                    </a:lnTo>
                    <a:lnTo>
                      <a:pt x="645" y="456"/>
                    </a:lnTo>
                    <a:lnTo>
                      <a:pt x="721" y="532"/>
                    </a:lnTo>
                    <a:lnTo>
                      <a:pt x="732" y="509"/>
                    </a:lnTo>
                    <a:lnTo>
                      <a:pt x="738" y="564"/>
                    </a:lnTo>
                    <a:lnTo>
                      <a:pt x="763" y="576"/>
                    </a:lnTo>
                    <a:lnTo>
                      <a:pt x="789" y="640"/>
                    </a:lnTo>
                    <a:lnTo>
                      <a:pt x="814" y="640"/>
                    </a:lnTo>
                    <a:lnTo>
                      <a:pt x="873" y="701"/>
                    </a:lnTo>
                    <a:lnTo>
                      <a:pt x="905" y="705"/>
                    </a:lnTo>
                    <a:lnTo>
                      <a:pt x="905" y="715"/>
                    </a:lnTo>
                    <a:lnTo>
                      <a:pt x="883" y="730"/>
                    </a:lnTo>
                    <a:lnTo>
                      <a:pt x="934" y="724"/>
                    </a:lnTo>
                    <a:lnTo>
                      <a:pt x="966" y="709"/>
                    </a:lnTo>
                    <a:lnTo>
                      <a:pt x="983" y="625"/>
                    </a:lnTo>
                    <a:lnTo>
                      <a:pt x="993" y="629"/>
                    </a:lnTo>
                    <a:lnTo>
                      <a:pt x="983" y="511"/>
                    </a:lnTo>
                    <a:lnTo>
                      <a:pt x="972" y="477"/>
                    </a:lnTo>
                    <a:lnTo>
                      <a:pt x="865" y="306"/>
                    </a:lnTo>
                    <a:lnTo>
                      <a:pt x="782" y="144"/>
                    </a:lnTo>
                    <a:lnTo>
                      <a:pt x="730" y="11"/>
                    </a:lnTo>
                    <a:lnTo>
                      <a:pt x="717" y="7"/>
                    </a:lnTo>
                    <a:lnTo>
                      <a:pt x="672" y="0"/>
                    </a:lnTo>
                    <a:lnTo>
                      <a:pt x="658" y="13"/>
                    </a:lnTo>
                    <a:lnTo>
                      <a:pt x="666" y="63"/>
                    </a:lnTo>
                    <a:lnTo>
                      <a:pt x="647" y="61"/>
                    </a:lnTo>
                    <a:lnTo>
                      <a:pt x="643" y="38"/>
                    </a:lnTo>
                    <a:lnTo>
                      <a:pt x="327" y="57"/>
                    </a:lnTo>
                    <a:lnTo>
                      <a:pt x="307" y="21"/>
                    </a:lnTo>
                    <a:lnTo>
                      <a:pt x="2" y="47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77" name="Text Box 181"/>
              <p:cNvSpPr txBox="1">
                <a:spLocks noChangeArrowheads="1"/>
              </p:cNvSpPr>
              <p:nvPr/>
            </p:nvSpPr>
            <p:spPr bwMode="auto">
              <a:xfrm>
                <a:off x="407" y="1265"/>
                <a:ext cx="3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WA</a:t>
                </a:r>
              </a:p>
            </p:txBody>
          </p:sp>
          <p:sp>
            <p:nvSpPr>
              <p:cNvPr id="4278" name="Text Box 182"/>
              <p:cNvSpPr txBox="1">
                <a:spLocks noChangeArrowheads="1"/>
              </p:cNvSpPr>
              <p:nvPr/>
            </p:nvSpPr>
            <p:spPr bwMode="auto">
              <a:xfrm>
                <a:off x="525" y="2119"/>
                <a:ext cx="31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NV</a:t>
                </a:r>
              </a:p>
            </p:txBody>
          </p:sp>
          <p:sp>
            <p:nvSpPr>
              <p:cNvPr id="4279" name="Text Box 183"/>
              <p:cNvSpPr txBox="1">
                <a:spLocks noChangeArrowheads="1"/>
              </p:cNvSpPr>
              <p:nvPr/>
            </p:nvSpPr>
            <p:spPr bwMode="auto">
              <a:xfrm>
                <a:off x="2471" y="2415"/>
                <a:ext cx="3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MO</a:t>
                </a:r>
              </a:p>
            </p:txBody>
          </p:sp>
          <p:sp>
            <p:nvSpPr>
              <p:cNvPr id="4280" name="Text Box 184"/>
              <p:cNvSpPr txBox="1">
                <a:spLocks noChangeArrowheads="1"/>
              </p:cNvSpPr>
              <p:nvPr/>
            </p:nvSpPr>
            <p:spPr bwMode="auto">
              <a:xfrm>
                <a:off x="1959" y="2418"/>
                <a:ext cx="31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KS</a:t>
                </a:r>
              </a:p>
            </p:txBody>
          </p:sp>
          <p:sp>
            <p:nvSpPr>
              <p:cNvPr id="4281" name="Text Box 185"/>
              <p:cNvSpPr txBox="1">
                <a:spLocks noChangeArrowheads="1"/>
              </p:cNvSpPr>
              <p:nvPr/>
            </p:nvSpPr>
            <p:spPr bwMode="auto">
              <a:xfrm>
                <a:off x="3022" y="2222"/>
                <a:ext cx="2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IN</a:t>
                </a:r>
              </a:p>
            </p:txBody>
          </p:sp>
          <p:sp>
            <p:nvSpPr>
              <p:cNvPr id="4282" name="Text Box 186"/>
              <p:cNvSpPr txBox="1">
                <a:spLocks noChangeArrowheads="1"/>
              </p:cNvSpPr>
              <p:nvPr/>
            </p:nvSpPr>
            <p:spPr bwMode="auto">
              <a:xfrm>
                <a:off x="3341" y="2982"/>
                <a:ext cx="33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GA</a:t>
                </a:r>
              </a:p>
            </p:txBody>
          </p:sp>
          <p:sp>
            <p:nvSpPr>
              <p:cNvPr id="4283" name="Text Box 187"/>
              <p:cNvSpPr txBox="1">
                <a:spLocks noChangeArrowheads="1"/>
              </p:cNvSpPr>
              <p:nvPr/>
            </p:nvSpPr>
            <p:spPr bwMode="auto">
              <a:xfrm>
                <a:off x="3694" y="2606"/>
                <a:ext cx="32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NC</a:t>
                </a:r>
              </a:p>
            </p:txBody>
          </p:sp>
          <p:sp>
            <p:nvSpPr>
              <p:cNvPr id="4284" name="Text Box 188"/>
              <p:cNvSpPr txBox="1">
                <a:spLocks noChangeArrowheads="1"/>
              </p:cNvSpPr>
              <p:nvPr/>
            </p:nvSpPr>
            <p:spPr bwMode="auto">
              <a:xfrm>
                <a:off x="144" y="2271"/>
                <a:ext cx="32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CA</a:t>
                </a:r>
              </a:p>
            </p:txBody>
          </p:sp>
          <p:sp>
            <p:nvSpPr>
              <p:cNvPr id="4285" name="Text Box 189"/>
              <p:cNvSpPr txBox="1">
                <a:spLocks noChangeArrowheads="1"/>
              </p:cNvSpPr>
              <p:nvPr/>
            </p:nvSpPr>
            <p:spPr bwMode="auto">
              <a:xfrm>
                <a:off x="2683" y="1765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WI</a:t>
                </a:r>
              </a:p>
            </p:txBody>
          </p:sp>
          <p:sp>
            <p:nvSpPr>
              <p:cNvPr id="4286" name="Text Box 190"/>
              <p:cNvSpPr txBox="1">
                <a:spLocks noChangeArrowheads="1"/>
              </p:cNvSpPr>
              <p:nvPr/>
            </p:nvSpPr>
            <p:spPr bwMode="auto">
              <a:xfrm>
                <a:off x="2287" y="1537"/>
                <a:ext cx="34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MN</a:t>
                </a:r>
              </a:p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4287" name="Text Box 191"/>
              <p:cNvSpPr txBox="1">
                <a:spLocks noChangeArrowheads="1"/>
              </p:cNvSpPr>
              <p:nvPr/>
            </p:nvSpPr>
            <p:spPr bwMode="auto">
              <a:xfrm>
                <a:off x="2397" y="2043"/>
                <a:ext cx="25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>
                    <a:solidFill>
                      <a:schemeClr val="tx1"/>
                    </a:solidFill>
                  </a:rPr>
                  <a:t>IA</a:t>
                </a:r>
              </a:p>
            </p:txBody>
          </p:sp>
          <p:sp>
            <p:nvSpPr>
              <p:cNvPr id="4288" name="Text Box 192"/>
              <p:cNvSpPr txBox="1">
                <a:spLocks noChangeArrowheads="1"/>
              </p:cNvSpPr>
              <p:nvPr/>
            </p:nvSpPr>
            <p:spPr bwMode="auto">
              <a:xfrm>
                <a:off x="3111" y="1887"/>
                <a:ext cx="27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MI</a:t>
                </a:r>
              </a:p>
            </p:txBody>
          </p:sp>
          <p:sp>
            <p:nvSpPr>
              <p:cNvPr id="4289" name="Text Box 193"/>
              <p:cNvSpPr txBox="1">
                <a:spLocks noChangeArrowheads="1"/>
              </p:cNvSpPr>
              <p:nvPr/>
            </p:nvSpPr>
            <p:spPr bwMode="auto">
              <a:xfrm>
                <a:off x="3656" y="2034"/>
                <a:ext cx="30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PA</a:t>
                </a:r>
              </a:p>
            </p:txBody>
          </p:sp>
          <p:sp>
            <p:nvSpPr>
              <p:cNvPr id="4290" name="Text Box 194"/>
              <p:cNvSpPr txBox="1">
                <a:spLocks noChangeArrowheads="1"/>
              </p:cNvSpPr>
              <p:nvPr/>
            </p:nvSpPr>
            <p:spPr bwMode="auto">
              <a:xfrm>
                <a:off x="3746" y="2395"/>
                <a:ext cx="30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VA</a:t>
                </a:r>
              </a:p>
            </p:txBody>
          </p:sp>
          <p:sp>
            <p:nvSpPr>
              <p:cNvPr id="4291" name="Text Box 195"/>
              <p:cNvSpPr txBox="1">
                <a:spLocks noChangeArrowheads="1"/>
              </p:cNvSpPr>
              <p:nvPr/>
            </p:nvSpPr>
            <p:spPr bwMode="auto">
              <a:xfrm>
                <a:off x="1385" y="2319"/>
                <a:ext cx="33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CO</a:t>
                </a:r>
              </a:p>
            </p:txBody>
          </p:sp>
          <p:sp>
            <p:nvSpPr>
              <p:cNvPr id="4292" name="Text Box 196"/>
              <p:cNvSpPr txBox="1">
                <a:spLocks noChangeArrowheads="1"/>
              </p:cNvSpPr>
              <p:nvPr/>
            </p:nvSpPr>
            <p:spPr bwMode="auto">
              <a:xfrm>
                <a:off x="242" y="1584"/>
                <a:ext cx="33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OR</a:t>
                </a:r>
              </a:p>
            </p:txBody>
          </p:sp>
          <p:sp>
            <p:nvSpPr>
              <p:cNvPr id="4293" name="Text Box 197"/>
              <p:cNvSpPr txBox="1">
                <a:spLocks noChangeArrowheads="1"/>
              </p:cNvSpPr>
              <p:nvPr/>
            </p:nvSpPr>
            <p:spPr bwMode="auto">
              <a:xfrm>
                <a:off x="770" y="2736"/>
                <a:ext cx="35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AZ </a:t>
                </a:r>
              </a:p>
            </p:txBody>
          </p:sp>
          <p:sp>
            <p:nvSpPr>
              <p:cNvPr id="4294" name="Text Box 198"/>
              <p:cNvSpPr txBox="1">
                <a:spLocks noChangeArrowheads="1"/>
              </p:cNvSpPr>
              <p:nvPr/>
            </p:nvSpPr>
            <p:spPr bwMode="auto">
              <a:xfrm>
                <a:off x="3026" y="2976"/>
                <a:ext cx="29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AL</a:t>
                </a:r>
              </a:p>
            </p:txBody>
          </p:sp>
          <p:sp>
            <p:nvSpPr>
              <p:cNvPr id="4295" name="Text Box 199"/>
              <p:cNvSpPr txBox="1">
                <a:spLocks noChangeArrowheads="1"/>
              </p:cNvSpPr>
              <p:nvPr/>
            </p:nvSpPr>
            <p:spPr bwMode="auto">
              <a:xfrm>
                <a:off x="2498" y="2784"/>
                <a:ext cx="32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AR</a:t>
                </a:r>
              </a:p>
            </p:txBody>
          </p:sp>
          <p:sp>
            <p:nvSpPr>
              <p:cNvPr id="4296" name="Text Box 200"/>
              <p:cNvSpPr txBox="1">
                <a:spLocks noChangeArrowheads="1"/>
              </p:cNvSpPr>
              <p:nvPr/>
            </p:nvSpPr>
            <p:spPr bwMode="auto">
              <a:xfrm>
                <a:off x="1298" y="2784"/>
                <a:ext cx="3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NM</a:t>
                </a:r>
              </a:p>
            </p:txBody>
          </p:sp>
          <p:sp>
            <p:nvSpPr>
              <p:cNvPr id="4297" name="Text Box 201"/>
              <p:cNvSpPr txBox="1">
                <a:spLocks noChangeArrowheads="1"/>
              </p:cNvSpPr>
              <p:nvPr/>
            </p:nvSpPr>
            <p:spPr bwMode="auto">
              <a:xfrm>
                <a:off x="1922" y="3168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TX</a:t>
                </a:r>
              </a:p>
            </p:txBody>
          </p:sp>
          <p:sp>
            <p:nvSpPr>
              <p:cNvPr id="4298" name="Text Box 202"/>
              <p:cNvSpPr txBox="1">
                <a:spLocks noChangeArrowheads="1"/>
              </p:cNvSpPr>
              <p:nvPr/>
            </p:nvSpPr>
            <p:spPr bwMode="auto">
              <a:xfrm>
                <a:off x="2066" y="2736"/>
                <a:ext cx="33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OK</a:t>
                </a:r>
              </a:p>
            </p:txBody>
          </p:sp>
          <p:sp>
            <p:nvSpPr>
              <p:cNvPr id="4299" name="Text Box 203"/>
              <p:cNvSpPr txBox="1">
                <a:spLocks noChangeArrowheads="1"/>
              </p:cNvSpPr>
              <p:nvPr/>
            </p:nvSpPr>
            <p:spPr bwMode="auto">
              <a:xfrm>
                <a:off x="914" y="2208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UT</a:t>
                </a:r>
              </a:p>
            </p:txBody>
          </p:sp>
          <p:sp>
            <p:nvSpPr>
              <p:cNvPr id="4300" name="Text Box 204"/>
              <p:cNvSpPr txBox="1">
                <a:spLocks noChangeArrowheads="1"/>
              </p:cNvSpPr>
              <p:nvPr/>
            </p:nvSpPr>
            <p:spPr bwMode="auto">
              <a:xfrm>
                <a:off x="3560" y="3408"/>
                <a:ext cx="29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FL</a:t>
                </a:r>
              </a:p>
            </p:txBody>
          </p:sp>
          <p:sp>
            <p:nvSpPr>
              <p:cNvPr id="4301" name="Text Box 205"/>
              <p:cNvSpPr txBox="1">
                <a:spLocks noChangeArrowheads="1"/>
              </p:cNvSpPr>
              <p:nvPr/>
            </p:nvSpPr>
            <p:spPr bwMode="auto">
              <a:xfrm>
                <a:off x="777" y="1722"/>
                <a:ext cx="2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ID</a:t>
                </a:r>
              </a:p>
            </p:txBody>
          </p:sp>
          <p:sp>
            <p:nvSpPr>
              <p:cNvPr id="4302" name="Text Box 206"/>
              <p:cNvSpPr txBox="1">
                <a:spLocks noChangeArrowheads="1"/>
              </p:cNvSpPr>
              <p:nvPr/>
            </p:nvSpPr>
            <p:spPr bwMode="auto">
              <a:xfrm>
                <a:off x="1298" y="1872"/>
                <a:ext cx="3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>
                    <a:solidFill>
                      <a:schemeClr val="tx1"/>
                    </a:solidFill>
                  </a:rPr>
                  <a:t>WY</a:t>
                </a:r>
              </a:p>
            </p:txBody>
          </p:sp>
          <p:sp>
            <p:nvSpPr>
              <p:cNvPr id="4303" name="Text Box 207"/>
              <p:cNvSpPr txBox="1">
                <a:spLocks noChangeArrowheads="1"/>
              </p:cNvSpPr>
              <p:nvPr/>
            </p:nvSpPr>
            <p:spPr bwMode="auto">
              <a:xfrm>
                <a:off x="1874" y="1488"/>
                <a:ext cx="324" cy="23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ND</a:t>
                </a:r>
              </a:p>
            </p:txBody>
          </p:sp>
          <p:sp>
            <p:nvSpPr>
              <p:cNvPr id="4304" name="Text Box 208"/>
              <p:cNvSpPr txBox="1">
                <a:spLocks noChangeArrowheads="1"/>
              </p:cNvSpPr>
              <p:nvPr/>
            </p:nvSpPr>
            <p:spPr bwMode="auto">
              <a:xfrm>
                <a:off x="1922" y="2064"/>
                <a:ext cx="31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NE</a:t>
                </a:r>
              </a:p>
            </p:txBody>
          </p:sp>
          <p:sp>
            <p:nvSpPr>
              <p:cNvPr id="4305" name="Text Box 209"/>
              <p:cNvSpPr txBox="1">
                <a:spLocks noChangeArrowheads="1"/>
              </p:cNvSpPr>
              <p:nvPr/>
            </p:nvSpPr>
            <p:spPr bwMode="auto">
              <a:xfrm>
                <a:off x="1874" y="1776"/>
                <a:ext cx="31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>
                    <a:solidFill>
                      <a:schemeClr val="tx1"/>
                    </a:solidFill>
                  </a:rPr>
                  <a:t>SD</a:t>
                </a:r>
              </a:p>
            </p:txBody>
          </p:sp>
          <p:sp>
            <p:nvSpPr>
              <p:cNvPr id="4306" name="Text Box 210"/>
              <p:cNvSpPr txBox="1">
                <a:spLocks noChangeArrowheads="1"/>
              </p:cNvSpPr>
              <p:nvPr/>
            </p:nvSpPr>
            <p:spPr bwMode="auto">
              <a:xfrm>
                <a:off x="2784" y="2208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800" b="0">
                    <a:solidFill>
                      <a:schemeClr val="tx1"/>
                    </a:solidFill>
                  </a:rPr>
                  <a:t>IL</a:t>
                </a:r>
              </a:p>
            </p:txBody>
          </p:sp>
          <p:sp>
            <p:nvSpPr>
              <p:cNvPr id="4307" name="Text Box 211"/>
              <p:cNvSpPr txBox="1">
                <a:spLocks noChangeArrowheads="1"/>
              </p:cNvSpPr>
              <p:nvPr/>
            </p:nvSpPr>
            <p:spPr bwMode="auto">
              <a:xfrm>
                <a:off x="3170" y="2448"/>
                <a:ext cx="31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>
                    <a:solidFill>
                      <a:schemeClr val="tx1"/>
                    </a:solidFill>
                  </a:rPr>
                  <a:t>KY</a:t>
                </a:r>
              </a:p>
            </p:txBody>
          </p:sp>
          <p:sp>
            <p:nvSpPr>
              <p:cNvPr id="4308" name="Text Box 212"/>
              <p:cNvSpPr txBox="1">
                <a:spLocks noChangeArrowheads="1"/>
              </p:cNvSpPr>
              <p:nvPr/>
            </p:nvSpPr>
            <p:spPr bwMode="auto">
              <a:xfrm>
                <a:off x="3480" y="2314"/>
                <a:ext cx="3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WV</a:t>
                </a:r>
              </a:p>
            </p:txBody>
          </p:sp>
          <p:sp>
            <p:nvSpPr>
              <p:cNvPr id="4309" name="Text Box 213"/>
              <p:cNvSpPr txBox="1">
                <a:spLocks noChangeArrowheads="1"/>
              </p:cNvSpPr>
              <p:nvPr/>
            </p:nvSpPr>
            <p:spPr bwMode="auto">
              <a:xfrm>
                <a:off x="4274" y="2592"/>
                <a:ext cx="3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>
                    <a:solidFill>
                      <a:schemeClr val="tx1"/>
                    </a:solidFill>
                  </a:rPr>
                  <a:t>MD</a:t>
                </a:r>
              </a:p>
            </p:txBody>
          </p:sp>
          <p:sp>
            <p:nvSpPr>
              <p:cNvPr id="4310" name="Text Box 214"/>
              <p:cNvSpPr txBox="1">
                <a:spLocks noChangeArrowheads="1"/>
              </p:cNvSpPr>
              <p:nvPr/>
            </p:nvSpPr>
            <p:spPr bwMode="auto">
              <a:xfrm>
                <a:off x="4274" y="2352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800" b="0">
                    <a:solidFill>
                      <a:schemeClr val="tx1"/>
                    </a:solidFill>
                  </a:rPr>
                  <a:t>DE</a:t>
                </a:r>
              </a:p>
            </p:txBody>
          </p:sp>
          <p:sp>
            <p:nvSpPr>
              <p:cNvPr id="4311" name="Text Box 215"/>
              <p:cNvSpPr txBox="1">
                <a:spLocks noChangeArrowheads="1"/>
              </p:cNvSpPr>
              <p:nvPr/>
            </p:nvSpPr>
            <p:spPr bwMode="auto">
              <a:xfrm>
                <a:off x="4274" y="2112"/>
                <a:ext cx="30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>
                    <a:solidFill>
                      <a:schemeClr val="tx1"/>
                    </a:solidFill>
                  </a:rPr>
                  <a:t>NJ</a:t>
                </a:r>
              </a:p>
            </p:txBody>
          </p:sp>
          <p:sp>
            <p:nvSpPr>
              <p:cNvPr id="4312" name="Text Box 216"/>
              <p:cNvSpPr txBox="1">
                <a:spLocks noChangeArrowheads="1"/>
              </p:cNvSpPr>
              <p:nvPr/>
            </p:nvSpPr>
            <p:spPr bwMode="auto">
              <a:xfrm>
                <a:off x="4514" y="1872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RI</a:t>
                </a:r>
              </a:p>
            </p:txBody>
          </p:sp>
          <p:sp>
            <p:nvSpPr>
              <p:cNvPr id="4313" name="Text Box 217"/>
              <p:cNvSpPr txBox="1">
                <a:spLocks noChangeArrowheads="1"/>
              </p:cNvSpPr>
              <p:nvPr/>
            </p:nvSpPr>
            <p:spPr bwMode="auto">
              <a:xfrm>
                <a:off x="3458" y="1488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>
                    <a:solidFill>
                      <a:schemeClr val="tx1"/>
                    </a:solidFill>
                  </a:rPr>
                  <a:t>VT</a:t>
                </a:r>
              </a:p>
            </p:txBody>
          </p:sp>
          <p:sp>
            <p:nvSpPr>
              <p:cNvPr id="4314" name="Text Box 218"/>
              <p:cNvSpPr txBox="1">
                <a:spLocks noChangeArrowheads="1"/>
              </p:cNvSpPr>
              <p:nvPr/>
            </p:nvSpPr>
            <p:spPr bwMode="auto">
              <a:xfrm>
                <a:off x="3698" y="1296"/>
                <a:ext cx="3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>
                    <a:solidFill>
                      <a:schemeClr val="tx1"/>
                    </a:solidFill>
                  </a:rPr>
                  <a:t>NH</a:t>
                </a:r>
              </a:p>
            </p:txBody>
          </p:sp>
          <p:sp>
            <p:nvSpPr>
              <p:cNvPr id="4315" name="Text Box 219"/>
              <p:cNvSpPr txBox="1">
                <a:spLocks noChangeArrowheads="1"/>
              </p:cNvSpPr>
              <p:nvPr/>
            </p:nvSpPr>
            <p:spPr bwMode="auto">
              <a:xfrm>
                <a:off x="3938" y="1104"/>
                <a:ext cx="3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800" b="0" dirty="0">
                    <a:solidFill>
                      <a:schemeClr val="tx1"/>
                    </a:solidFill>
                  </a:rPr>
                  <a:t>ME</a:t>
                </a:r>
              </a:p>
            </p:txBody>
          </p:sp>
          <p:sp>
            <p:nvSpPr>
              <p:cNvPr id="4316" name="Line 220"/>
              <p:cNvSpPr>
                <a:spLocks noChangeShapeType="1"/>
              </p:cNvSpPr>
              <p:nvPr/>
            </p:nvSpPr>
            <p:spPr bwMode="auto">
              <a:xfrm flipH="1" flipV="1">
                <a:off x="3938" y="2352"/>
                <a:ext cx="38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17" name="Line 221"/>
              <p:cNvSpPr>
                <a:spLocks noChangeShapeType="1"/>
              </p:cNvSpPr>
              <p:nvPr/>
            </p:nvSpPr>
            <p:spPr bwMode="auto">
              <a:xfrm flipH="1" flipV="1">
                <a:off x="4082" y="2352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18" name="Freeform 222"/>
              <p:cNvSpPr>
                <a:spLocks/>
              </p:cNvSpPr>
              <p:nvPr/>
            </p:nvSpPr>
            <p:spPr bwMode="auto">
              <a:xfrm>
                <a:off x="4097" y="2196"/>
                <a:ext cx="207" cy="9"/>
              </a:xfrm>
              <a:custGeom>
                <a:avLst/>
                <a:gdLst>
                  <a:gd name="T0" fmla="*/ 207 w 207"/>
                  <a:gd name="T1" fmla="*/ 9 h 9"/>
                  <a:gd name="T2" fmla="*/ 0 w 207"/>
                  <a:gd name="T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7" h="9">
                    <a:moveTo>
                      <a:pt x="207" y="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19" name="Freeform 223"/>
              <p:cNvSpPr>
                <a:spLocks/>
              </p:cNvSpPr>
              <p:nvPr/>
            </p:nvSpPr>
            <p:spPr bwMode="auto">
              <a:xfrm>
                <a:off x="3692" y="1611"/>
                <a:ext cx="438" cy="117"/>
              </a:xfrm>
              <a:custGeom>
                <a:avLst/>
                <a:gdLst>
                  <a:gd name="T0" fmla="*/ 0 w 438"/>
                  <a:gd name="T1" fmla="*/ 0 h 117"/>
                  <a:gd name="T2" fmla="*/ 438 w 438"/>
                  <a:gd name="T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38" h="117">
                    <a:moveTo>
                      <a:pt x="0" y="0"/>
                    </a:moveTo>
                    <a:lnTo>
                      <a:pt x="438" y="117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20" name="Freeform 224"/>
              <p:cNvSpPr>
                <a:spLocks/>
              </p:cNvSpPr>
              <p:nvPr/>
            </p:nvSpPr>
            <p:spPr bwMode="auto">
              <a:xfrm>
                <a:off x="4295" y="1968"/>
                <a:ext cx="267" cy="3"/>
              </a:xfrm>
              <a:custGeom>
                <a:avLst/>
                <a:gdLst>
                  <a:gd name="T0" fmla="*/ 267 w 267"/>
                  <a:gd name="T1" fmla="*/ 0 h 3"/>
                  <a:gd name="T2" fmla="*/ 0 w 267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7" h="3">
                    <a:moveTo>
                      <a:pt x="267" y="0"/>
                    </a:moveTo>
                    <a:lnTo>
                      <a:pt x="0" y="3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21" name="Freeform 225"/>
              <p:cNvSpPr>
                <a:spLocks/>
              </p:cNvSpPr>
              <p:nvPr/>
            </p:nvSpPr>
            <p:spPr bwMode="auto">
              <a:xfrm>
                <a:off x="3980" y="1413"/>
                <a:ext cx="294" cy="315"/>
              </a:xfrm>
              <a:custGeom>
                <a:avLst/>
                <a:gdLst>
                  <a:gd name="T0" fmla="*/ 0 w 294"/>
                  <a:gd name="T1" fmla="*/ 0 h 315"/>
                  <a:gd name="T2" fmla="*/ 294 w 294"/>
                  <a:gd name="T3" fmla="*/ 31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4" h="315">
                    <a:moveTo>
                      <a:pt x="0" y="0"/>
                    </a:moveTo>
                    <a:lnTo>
                      <a:pt x="294" y="315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22" name="Freeform 226"/>
              <p:cNvSpPr>
                <a:spLocks/>
              </p:cNvSpPr>
              <p:nvPr/>
            </p:nvSpPr>
            <p:spPr bwMode="auto">
              <a:xfrm>
                <a:off x="4223" y="1287"/>
                <a:ext cx="180" cy="243"/>
              </a:xfrm>
              <a:custGeom>
                <a:avLst/>
                <a:gdLst>
                  <a:gd name="T0" fmla="*/ 0 w 180"/>
                  <a:gd name="T1" fmla="*/ 0 h 243"/>
                  <a:gd name="T2" fmla="*/ 180 w 180"/>
                  <a:gd name="T3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0" h="243">
                    <a:moveTo>
                      <a:pt x="0" y="0"/>
                    </a:moveTo>
                    <a:lnTo>
                      <a:pt x="180" y="243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30" name="Group 234"/>
            <p:cNvGrpSpPr>
              <a:grpSpLocks/>
            </p:cNvGrpSpPr>
            <p:nvPr/>
          </p:nvGrpSpPr>
          <p:grpSpPr bwMode="auto">
            <a:xfrm>
              <a:off x="192" y="3360"/>
              <a:ext cx="1246" cy="776"/>
              <a:chOff x="192" y="3360"/>
              <a:chExt cx="1246" cy="776"/>
            </a:xfrm>
          </p:grpSpPr>
          <p:sp>
            <p:nvSpPr>
              <p:cNvPr id="4331" name="Freeform 235"/>
              <p:cNvSpPr>
                <a:spLocks/>
              </p:cNvSpPr>
              <p:nvPr/>
            </p:nvSpPr>
            <p:spPr bwMode="auto">
              <a:xfrm>
                <a:off x="192" y="3360"/>
                <a:ext cx="858" cy="776"/>
              </a:xfrm>
              <a:custGeom>
                <a:avLst/>
                <a:gdLst>
                  <a:gd name="T0" fmla="*/ 197 w 304"/>
                  <a:gd name="T1" fmla="*/ 40 h 279"/>
                  <a:gd name="T2" fmla="*/ 153 w 304"/>
                  <a:gd name="T3" fmla="*/ 24 h 279"/>
                  <a:gd name="T4" fmla="*/ 73 w 304"/>
                  <a:gd name="T5" fmla="*/ 14 h 279"/>
                  <a:gd name="T6" fmla="*/ 55 w 304"/>
                  <a:gd name="T7" fmla="*/ 25 h 279"/>
                  <a:gd name="T8" fmla="*/ 49 w 304"/>
                  <a:gd name="T9" fmla="*/ 44 h 279"/>
                  <a:gd name="T10" fmla="*/ 67 w 304"/>
                  <a:gd name="T11" fmla="*/ 70 h 279"/>
                  <a:gd name="T12" fmla="*/ 65 w 304"/>
                  <a:gd name="T13" fmla="*/ 80 h 279"/>
                  <a:gd name="T14" fmla="*/ 50 w 304"/>
                  <a:gd name="T15" fmla="*/ 63 h 279"/>
                  <a:gd name="T16" fmla="*/ 24 w 304"/>
                  <a:gd name="T17" fmla="*/ 78 h 279"/>
                  <a:gd name="T18" fmla="*/ 31 w 304"/>
                  <a:gd name="T19" fmla="*/ 101 h 279"/>
                  <a:gd name="T20" fmla="*/ 57 w 304"/>
                  <a:gd name="T21" fmla="*/ 117 h 279"/>
                  <a:gd name="T22" fmla="*/ 38 w 304"/>
                  <a:gd name="T23" fmla="*/ 125 h 279"/>
                  <a:gd name="T24" fmla="*/ 6 w 304"/>
                  <a:gd name="T25" fmla="*/ 140 h 279"/>
                  <a:gd name="T26" fmla="*/ 31 w 304"/>
                  <a:gd name="T27" fmla="*/ 173 h 279"/>
                  <a:gd name="T28" fmla="*/ 40 w 304"/>
                  <a:gd name="T29" fmla="*/ 195 h 279"/>
                  <a:gd name="T30" fmla="*/ 60 w 304"/>
                  <a:gd name="T31" fmla="*/ 221 h 279"/>
                  <a:gd name="T32" fmla="*/ 18 w 304"/>
                  <a:gd name="T33" fmla="*/ 241 h 279"/>
                  <a:gd name="T34" fmla="*/ 49 w 304"/>
                  <a:gd name="T35" fmla="*/ 248 h 279"/>
                  <a:gd name="T36" fmla="*/ 91 w 304"/>
                  <a:gd name="T37" fmla="*/ 204 h 279"/>
                  <a:gd name="T38" fmla="*/ 123 w 304"/>
                  <a:gd name="T39" fmla="*/ 174 h 279"/>
                  <a:gd name="T40" fmla="*/ 118 w 304"/>
                  <a:gd name="T41" fmla="*/ 208 h 279"/>
                  <a:gd name="T42" fmla="*/ 147 w 304"/>
                  <a:gd name="T43" fmla="*/ 179 h 279"/>
                  <a:gd name="T44" fmla="*/ 175 w 304"/>
                  <a:gd name="T45" fmla="*/ 198 h 279"/>
                  <a:gd name="T46" fmla="*/ 211 w 304"/>
                  <a:gd name="T47" fmla="*/ 208 h 279"/>
                  <a:gd name="T48" fmla="*/ 245 w 304"/>
                  <a:gd name="T49" fmla="*/ 218 h 279"/>
                  <a:gd name="T50" fmla="*/ 257 w 304"/>
                  <a:gd name="T51" fmla="*/ 225 h 279"/>
                  <a:gd name="T52" fmla="*/ 287 w 304"/>
                  <a:gd name="T53" fmla="*/ 264 h 279"/>
                  <a:gd name="T54" fmla="*/ 302 w 304"/>
                  <a:gd name="T55" fmla="*/ 274 h 279"/>
                  <a:gd name="T56" fmla="*/ 283 w 304"/>
                  <a:gd name="T57" fmla="*/ 244 h 279"/>
                  <a:gd name="T58" fmla="*/ 249 w 304"/>
                  <a:gd name="T59" fmla="*/ 197 h 279"/>
                  <a:gd name="T60" fmla="*/ 219 w 304"/>
                  <a:gd name="T61" fmla="*/ 198 h 279"/>
                  <a:gd name="T62" fmla="*/ 203 w 304"/>
                  <a:gd name="T63" fmla="*/ 194 h 279"/>
                  <a:gd name="T64" fmla="*/ 204 w 304"/>
                  <a:gd name="T65" fmla="*/ 19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4" h="279">
                    <a:moveTo>
                      <a:pt x="204" y="192"/>
                    </a:moveTo>
                    <a:lnTo>
                      <a:pt x="197" y="40"/>
                    </a:lnTo>
                    <a:lnTo>
                      <a:pt x="154" y="28"/>
                    </a:lnTo>
                    <a:lnTo>
                      <a:pt x="153" y="24"/>
                    </a:lnTo>
                    <a:lnTo>
                      <a:pt x="111" y="0"/>
                    </a:lnTo>
                    <a:lnTo>
                      <a:pt x="73" y="14"/>
                    </a:lnTo>
                    <a:lnTo>
                      <a:pt x="65" y="31"/>
                    </a:lnTo>
                    <a:lnTo>
                      <a:pt x="55" y="25"/>
                    </a:lnTo>
                    <a:lnTo>
                      <a:pt x="42" y="31"/>
                    </a:lnTo>
                    <a:lnTo>
                      <a:pt x="49" y="44"/>
                    </a:lnTo>
                    <a:lnTo>
                      <a:pt x="57" y="57"/>
                    </a:lnTo>
                    <a:lnTo>
                      <a:pt x="67" y="70"/>
                    </a:lnTo>
                    <a:lnTo>
                      <a:pt x="68" y="72"/>
                    </a:lnTo>
                    <a:lnTo>
                      <a:pt x="65" y="80"/>
                    </a:lnTo>
                    <a:lnTo>
                      <a:pt x="57" y="77"/>
                    </a:lnTo>
                    <a:lnTo>
                      <a:pt x="50" y="63"/>
                    </a:lnTo>
                    <a:lnTo>
                      <a:pt x="20" y="68"/>
                    </a:lnTo>
                    <a:lnTo>
                      <a:pt x="24" y="78"/>
                    </a:lnTo>
                    <a:lnTo>
                      <a:pt x="22" y="90"/>
                    </a:lnTo>
                    <a:lnTo>
                      <a:pt x="31" y="101"/>
                    </a:lnTo>
                    <a:lnTo>
                      <a:pt x="61" y="107"/>
                    </a:lnTo>
                    <a:lnTo>
                      <a:pt x="57" y="117"/>
                    </a:lnTo>
                    <a:lnTo>
                      <a:pt x="47" y="120"/>
                    </a:lnTo>
                    <a:lnTo>
                      <a:pt x="38" y="125"/>
                    </a:lnTo>
                    <a:lnTo>
                      <a:pt x="31" y="120"/>
                    </a:lnTo>
                    <a:lnTo>
                      <a:pt x="6" y="140"/>
                    </a:lnTo>
                    <a:lnTo>
                      <a:pt x="15" y="174"/>
                    </a:lnTo>
                    <a:lnTo>
                      <a:pt x="31" y="173"/>
                    </a:lnTo>
                    <a:lnTo>
                      <a:pt x="23" y="197"/>
                    </a:lnTo>
                    <a:lnTo>
                      <a:pt x="40" y="195"/>
                    </a:lnTo>
                    <a:lnTo>
                      <a:pt x="63" y="204"/>
                    </a:lnTo>
                    <a:lnTo>
                      <a:pt x="60" y="221"/>
                    </a:lnTo>
                    <a:lnTo>
                      <a:pt x="23" y="243"/>
                    </a:lnTo>
                    <a:lnTo>
                      <a:pt x="18" y="241"/>
                    </a:lnTo>
                    <a:lnTo>
                      <a:pt x="0" y="255"/>
                    </a:lnTo>
                    <a:lnTo>
                      <a:pt x="49" y="248"/>
                    </a:lnTo>
                    <a:lnTo>
                      <a:pt x="95" y="211"/>
                    </a:lnTo>
                    <a:lnTo>
                      <a:pt x="91" y="204"/>
                    </a:lnTo>
                    <a:lnTo>
                      <a:pt x="115" y="181"/>
                    </a:lnTo>
                    <a:lnTo>
                      <a:pt x="123" y="174"/>
                    </a:lnTo>
                    <a:lnTo>
                      <a:pt x="111" y="197"/>
                    </a:lnTo>
                    <a:lnTo>
                      <a:pt x="118" y="208"/>
                    </a:lnTo>
                    <a:lnTo>
                      <a:pt x="144" y="194"/>
                    </a:lnTo>
                    <a:lnTo>
                      <a:pt x="147" y="179"/>
                    </a:lnTo>
                    <a:lnTo>
                      <a:pt x="174" y="195"/>
                    </a:lnTo>
                    <a:lnTo>
                      <a:pt x="175" y="198"/>
                    </a:lnTo>
                    <a:lnTo>
                      <a:pt x="211" y="203"/>
                    </a:lnTo>
                    <a:lnTo>
                      <a:pt x="211" y="208"/>
                    </a:lnTo>
                    <a:lnTo>
                      <a:pt x="245" y="231"/>
                    </a:lnTo>
                    <a:lnTo>
                      <a:pt x="245" y="218"/>
                    </a:lnTo>
                    <a:lnTo>
                      <a:pt x="253" y="227"/>
                    </a:lnTo>
                    <a:lnTo>
                      <a:pt x="257" y="225"/>
                    </a:lnTo>
                    <a:lnTo>
                      <a:pt x="287" y="258"/>
                    </a:lnTo>
                    <a:lnTo>
                      <a:pt x="287" y="264"/>
                    </a:lnTo>
                    <a:lnTo>
                      <a:pt x="304" y="279"/>
                    </a:lnTo>
                    <a:lnTo>
                      <a:pt x="302" y="274"/>
                    </a:lnTo>
                    <a:lnTo>
                      <a:pt x="302" y="257"/>
                    </a:lnTo>
                    <a:lnTo>
                      <a:pt x="283" y="244"/>
                    </a:lnTo>
                    <a:lnTo>
                      <a:pt x="257" y="198"/>
                    </a:lnTo>
                    <a:lnTo>
                      <a:pt x="249" y="197"/>
                    </a:lnTo>
                    <a:lnTo>
                      <a:pt x="237" y="213"/>
                    </a:lnTo>
                    <a:lnTo>
                      <a:pt x="219" y="198"/>
                    </a:lnTo>
                    <a:lnTo>
                      <a:pt x="217" y="188"/>
                    </a:lnTo>
                    <a:lnTo>
                      <a:pt x="203" y="194"/>
                    </a:lnTo>
                    <a:lnTo>
                      <a:pt x="204" y="194"/>
                    </a:lnTo>
                    <a:lnTo>
                      <a:pt x="204" y="192"/>
                    </a:lnTo>
                  </a:path>
                </a:pathLst>
              </a:custGeom>
              <a:solidFill>
                <a:srgbClr val="92D050"/>
              </a:solidFill>
              <a:ln w="1651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32" name="Group 236"/>
              <p:cNvGrpSpPr>
                <a:grpSpLocks/>
              </p:cNvGrpSpPr>
              <p:nvPr/>
            </p:nvGrpSpPr>
            <p:grpSpPr bwMode="auto">
              <a:xfrm>
                <a:off x="960" y="3648"/>
                <a:ext cx="478" cy="339"/>
                <a:chOff x="1807" y="3697"/>
                <a:chExt cx="478" cy="339"/>
              </a:xfrm>
            </p:grpSpPr>
            <p:sp>
              <p:nvSpPr>
                <p:cNvPr id="4333" name="Freeform 237"/>
                <p:cNvSpPr>
                  <a:spLocks/>
                </p:cNvSpPr>
                <p:nvPr/>
              </p:nvSpPr>
              <p:spPr bwMode="auto">
                <a:xfrm>
                  <a:off x="1807" y="3706"/>
                  <a:ext cx="33" cy="26"/>
                </a:xfrm>
                <a:custGeom>
                  <a:avLst/>
                  <a:gdLst>
                    <a:gd name="T0" fmla="*/ 0 w 11"/>
                    <a:gd name="T1" fmla="*/ 6 h 10"/>
                    <a:gd name="T2" fmla="*/ 6 w 11"/>
                    <a:gd name="T3" fmla="*/ 0 h 10"/>
                    <a:gd name="T4" fmla="*/ 10 w 11"/>
                    <a:gd name="T5" fmla="*/ 2 h 10"/>
                    <a:gd name="T6" fmla="*/ 11 w 11"/>
                    <a:gd name="T7" fmla="*/ 5 h 10"/>
                    <a:gd name="T8" fmla="*/ 9 w 11"/>
                    <a:gd name="T9" fmla="*/ 8 h 10"/>
                    <a:gd name="T10" fmla="*/ 7 w 11"/>
                    <a:gd name="T11" fmla="*/ 10 h 10"/>
                    <a:gd name="T12" fmla="*/ 4 w 11"/>
                    <a:gd name="T13" fmla="*/ 10 h 10"/>
                    <a:gd name="T14" fmla="*/ 0 w 11"/>
                    <a:gd name="T15" fmla="*/ 6 h 10"/>
                    <a:gd name="T16" fmla="*/ 0 w 11"/>
                    <a:gd name="T17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0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10" y="2"/>
                      </a:lnTo>
                      <a:lnTo>
                        <a:pt x="11" y="5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651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34" name="Freeform 238"/>
                <p:cNvSpPr>
                  <a:spLocks/>
                </p:cNvSpPr>
                <p:nvPr/>
              </p:nvSpPr>
              <p:spPr bwMode="auto">
                <a:xfrm>
                  <a:off x="1807" y="3706"/>
                  <a:ext cx="33" cy="26"/>
                </a:xfrm>
                <a:custGeom>
                  <a:avLst/>
                  <a:gdLst>
                    <a:gd name="T0" fmla="*/ 0 w 11"/>
                    <a:gd name="T1" fmla="*/ 6 h 10"/>
                    <a:gd name="T2" fmla="*/ 6 w 11"/>
                    <a:gd name="T3" fmla="*/ 0 h 10"/>
                    <a:gd name="T4" fmla="*/ 10 w 11"/>
                    <a:gd name="T5" fmla="*/ 2 h 10"/>
                    <a:gd name="T6" fmla="*/ 11 w 11"/>
                    <a:gd name="T7" fmla="*/ 5 h 10"/>
                    <a:gd name="T8" fmla="*/ 9 w 11"/>
                    <a:gd name="T9" fmla="*/ 8 h 10"/>
                    <a:gd name="T10" fmla="*/ 7 w 11"/>
                    <a:gd name="T11" fmla="*/ 10 h 10"/>
                    <a:gd name="T12" fmla="*/ 4 w 11"/>
                    <a:gd name="T13" fmla="*/ 10 h 10"/>
                    <a:gd name="T14" fmla="*/ 0 w 11"/>
                    <a:gd name="T15" fmla="*/ 6 h 10"/>
                    <a:gd name="T16" fmla="*/ 0 w 11"/>
                    <a:gd name="T17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0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10" y="2"/>
                      </a:lnTo>
                      <a:lnTo>
                        <a:pt x="11" y="5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651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35" name="Freeform 239"/>
                <p:cNvSpPr>
                  <a:spLocks/>
                </p:cNvSpPr>
                <p:nvPr/>
              </p:nvSpPr>
              <p:spPr bwMode="auto">
                <a:xfrm>
                  <a:off x="1858" y="3697"/>
                  <a:ext cx="48" cy="30"/>
                </a:xfrm>
                <a:custGeom>
                  <a:avLst/>
                  <a:gdLst>
                    <a:gd name="T0" fmla="*/ 0 w 16"/>
                    <a:gd name="T1" fmla="*/ 9 h 11"/>
                    <a:gd name="T2" fmla="*/ 7 w 16"/>
                    <a:gd name="T3" fmla="*/ 0 h 11"/>
                    <a:gd name="T4" fmla="*/ 14 w 16"/>
                    <a:gd name="T5" fmla="*/ 1 h 11"/>
                    <a:gd name="T6" fmla="*/ 15 w 16"/>
                    <a:gd name="T7" fmla="*/ 5 h 11"/>
                    <a:gd name="T8" fmla="*/ 16 w 16"/>
                    <a:gd name="T9" fmla="*/ 11 h 11"/>
                    <a:gd name="T10" fmla="*/ 9 w 16"/>
                    <a:gd name="T11" fmla="*/ 11 h 11"/>
                    <a:gd name="T12" fmla="*/ 5 w 16"/>
                    <a:gd name="T13" fmla="*/ 9 h 11"/>
                    <a:gd name="T14" fmla="*/ 1 w 16"/>
                    <a:gd name="T15" fmla="*/ 9 h 11"/>
                    <a:gd name="T16" fmla="*/ 0 w 16"/>
                    <a:gd name="T17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">
                      <a:moveTo>
                        <a:pt x="0" y="9"/>
                      </a:moveTo>
                      <a:lnTo>
                        <a:pt x="7" y="0"/>
                      </a:lnTo>
                      <a:lnTo>
                        <a:pt x="14" y="1"/>
                      </a:lnTo>
                      <a:lnTo>
                        <a:pt x="15" y="5"/>
                      </a:lnTo>
                      <a:lnTo>
                        <a:pt x="16" y="11"/>
                      </a:lnTo>
                      <a:lnTo>
                        <a:pt x="9" y="11"/>
                      </a:lnTo>
                      <a:lnTo>
                        <a:pt x="5" y="9"/>
                      </a:lnTo>
                      <a:lnTo>
                        <a:pt x="1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1651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36" name="Freeform 240"/>
                <p:cNvSpPr>
                  <a:spLocks/>
                </p:cNvSpPr>
                <p:nvPr/>
              </p:nvSpPr>
              <p:spPr bwMode="auto">
                <a:xfrm>
                  <a:off x="1858" y="3697"/>
                  <a:ext cx="48" cy="30"/>
                </a:xfrm>
                <a:custGeom>
                  <a:avLst/>
                  <a:gdLst>
                    <a:gd name="T0" fmla="*/ 0 w 16"/>
                    <a:gd name="T1" fmla="*/ 9 h 11"/>
                    <a:gd name="T2" fmla="*/ 7 w 16"/>
                    <a:gd name="T3" fmla="*/ 0 h 11"/>
                    <a:gd name="T4" fmla="*/ 14 w 16"/>
                    <a:gd name="T5" fmla="*/ 1 h 11"/>
                    <a:gd name="T6" fmla="*/ 15 w 16"/>
                    <a:gd name="T7" fmla="*/ 5 h 11"/>
                    <a:gd name="T8" fmla="*/ 16 w 16"/>
                    <a:gd name="T9" fmla="*/ 11 h 11"/>
                    <a:gd name="T10" fmla="*/ 9 w 16"/>
                    <a:gd name="T11" fmla="*/ 11 h 11"/>
                    <a:gd name="T12" fmla="*/ 5 w 16"/>
                    <a:gd name="T13" fmla="*/ 9 h 11"/>
                    <a:gd name="T14" fmla="*/ 1 w 16"/>
                    <a:gd name="T15" fmla="*/ 9 h 11"/>
                    <a:gd name="T16" fmla="*/ 0 w 16"/>
                    <a:gd name="T17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">
                      <a:moveTo>
                        <a:pt x="0" y="9"/>
                      </a:moveTo>
                      <a:lnTo>
                        <a:pt x="7" y="0"/>
                      </a:lnTo>
                      <a:lnTo>
                        <a:pt x="14" y="1"/>
                      </a:lnTo>
                      <a:lnTo>
                        <a:pt x="15" y="5"/>
                      </a:lnTo>
                      <a:lnTo>
                        <a:pt x="16" y="11"/>
                      </a:lnTo>
                      <a:lnTo>
                        <a:pt x="9" y="11"/>
                      </a:lnTo>
                      <a:lnTo>
                        <a:pt x="5" y="9"/>
                      </a:lnTo>
                      <a:lnTo>
                        <a:pt x="1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1651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37" name="Freeform 241"/>
                <p:cNvSpPr>
                  <a:spLocks/>
                </p:cNvSpPr>
                <p:nvPr/>
              </p:nvSpPr>
              <p:spPr bwMode="auto">
                <a:xfrm>
                  <a:off x="1980" y="3757"/>
                  <a:ext cx="53" cy="42"/>
                </a:xfrm>
                <a:custGeom>
                  <a:avLst/>
                  <a:gdLst>
                    <a:gd name="T0" fmla="*/ 0 w 18"/>
                    <a:gd name="T1" fmla="*/ 6 h 15"/>
                    <a:gd name="T2" fmla="*/ 3 w 18"/>
                    <a:gd name="T3" fmla="*/ 3 h 15"/>
                    <a:gd name="T4" fmla="*/ 7 w 18"/>
                    <a:gd name="T5" fmla="*/ 2 h 15"/>
                    <a:gd name="T6" fmla="*/ 9 w 18"/>
                    <a:gd name="T7" fmla="*/ 0 h 15"/>
                    <a:gd name="T8" fmla="*/ 12 w 18"/>
                    <a:gd name="T9" fmla="*/ 3 h 15"/>
                    <a:gd name="T10" fmla="*/ 16 w 18"/>
                    <a:gd name="T11" fmla="*/ 9 h 15"/>
                    <a:gd name="T12" fmla="*/ 16 w 18"/>
                    <a:gd name="T13" fmla="*/ 14 h 15"/>
                    <a:gd name="T14" fmla="*/ 18 w 18"/>
                    <a:gd name="T15" fmla="*/ 15 h 15"/>
                    <a:gd name="T16" fmla="*/ 16 w 18"/>
                    <a:gd name="T17" fmla="*/ 15 h 15"/>
                    <a:gd name="T18" fmla="*/ 12 w 18"/>
                    <a:gd name="T19" fmla="*/ 15 h 15"/>
                    <a:gd name="T20" fmla="*/ 9 w 18"/>
                    <a:gd name="T21" fmla="*/ 15 h 15"/>
                    <a:gd name="T22" fmla="*/ 4 w 18"/>
                    <a:gd name="T23" fmla="*/ 10 h 15"/>
                    <a:gd name="T24" fmla="*/ 1 w 18"/>
                    <a:gd name="T25" fmla="*/ 7 h 15"/>
                    <a:gd name="T26" fmla="*/ 0 w 18"/>
                    <a:gd name="T27" fmla="*/ 6 h 15"/>
                    <a:gd name="T28" fmla="*/ 0 w 18"/>
                    <a:gd name="T29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" h="15">
                      <a:moveTo>
                        <a:pt x="0" y="6"/>
                      </a:moveTo>
                      <a:lnTo>
                        <a:pt x="3" y="3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6" y="9"/>
                      </a:lnTo>
                      <a:lnTo>
                        <a:pt x="16" y="14"/>
                      </a:lnTo>
                      <a:lnTo>
                        <a:pt x="18" y="15"/>
                      </a:lnTo>
                      <a:lnTo>
                        <a:pt x="16" y="15"/>
                      </a:lnTo>
                      <a:lnTo>
                        <a:pt x="12" y="15"/>
                      </a:lnTo>
                      <a:lnTo>
                        <a:pt x="9" y="15"/>
                      </a:lnTo>
                      <a:lnTo>
                        <a:pt x="4" y="10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651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38" name="Freeform 242"/>
                <p:cNvSpPr>
                  <a:spLocks/>
                </p:cNvSpPr>
                <p:nvPr/>
              </p:nvSpPr>
              <p:spPr bwMode="auto">
                <a:xfrm>
                  <a:off x="1980" y="3757"/>
                  <a:ext cx="53" cy="42"/>
                </a:xfrm>
                <a:custGeom>
                  <a:avLst/>
                  <a:gdLst>
                    <a:gd name="T0" fmla="*/ 0 w 18"/>
                    <a:gd name="T1" fmla="*/ 6 h 15"/>
                    <a:gd name="T2" fmla="*/ 3 w 18"/>
                    <a:gd name="T3" fmla="*/ 3 h 15"/>
                    <a:gd name="T4" fmla="*/ 7 w 18"/>
                    <a:gd name="T5" fmla="*/ 2 h 15"/>
                    <a:gd name="T6" fmla="*/ 9 w 18"/>
                    <a:gd name="T7" fmla="*/ 0 h 15"/>
                    <a:gd name="T8" fmla="*/ 12 w 18"/>
                    <a:gd name="T9" fmla="*/ 3 h 15"/>
                    <a:gd name="T10" fmla="*/ 16 w 18"/>
                    <a:gd name="T11" fmla="*/ 9 h 15"/>
                    <a:gd name="T12" fmla="*/ 16 w 18"/>
                    <a:gd name="T13" fmla="*/ 14 h 15"/>
                    <a:gd name="T14" fmla="*/ 18 w 18"/>
                    <a:gd name="T15" fmla="*/ 15 h 15"/>
                    <a:gd name="T16" fmla="*/ 16 w 18"/>
                    <a:gd name="T17" fmla="*/ 15 h 15"/>
                    <a:gd name="T18" fmla="*/ 12 w 18"/>
                    <a:gd name="T19" fmla="*/ 15 h 15"/>
                    <a:gd name="T20" fmla="*/ 9 w 18"/>
                    <a:gd name="T21" fmla="*/ 15 h 15"/>
                    <a:gd name="T22" fmla="*/ 4 w 18"/>
                    <a:gd name="T23" fmla="*/ 10 h 15"/>
                    <a:gd name="T24" fmla="*/ 1 w 18"/>
                    <a:gd name="T25" fmla="*/ 7 h 15"/>
                    <a:gd name="T26" fmla="*/ 0 w 18"/>
                    <a:gd name="T27" fmla="*/ 6 h 15"/>
                    <a:gd name="T28" fmla="*/ 0 w 18"/>
                    <a:gd name="T29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" h="15">
                      <a:moveTo>
                        <a:pt x="0" y="6"/>
                      </a:moveTo>
                      <a:lnTo>
                        <a:pt x="3" y="3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6" y="9"/>
                      </a:lnTo>
                      <a:lnTo>
                        <a:pt x="16" y="14"/>
                      </a:lnTo>
                      <a:lnTo>
                        <a:pt x="18" y="15"/>
                      </a:lnTo>
                      <a:lnTo>
                        <a:pt x="16" y="15"/>
                      </a:lnTo>
                      <a:lnTo>
                        <a:pt x="12" y="15"/>
                      </a:lnTo>
                      <a:lnTo>
                        <a:pt x="9" y="15"/>
                      </a:lnTo>
                      <a:lnTo>
                        <a:pt x="4" y="10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651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39" name="Freeform 243"/>
                <p:cNvSpPr>
                  <a:spLocks/>
                </p:cNvSpPr>
                <p:nvPr/>
              </p:nvSpPr>
              <p:spPr bwMode="auto">
                <a:xfrm>
                  <a:off x="2070" y="3799"/>
                  <a:ext cx="51" cy="25"/>
                </a:xfrm>
                <a:custGeom>
                  <a:avLst/>
                  <a:gdLst>
                    <a:gd name="T0" fmla="*/ 0 w 18"/>
                    <a:gd name="T1" fmla="*/ 6 h 9"/>
                    <a:gd name="T2" fmla="*/ 0 w 18"/>
                    <a:gd name="T3" fmla="*/ 0 h 9"/>
                    <a:gd name="T4" fmla="*/ 4 w 18"/>
                    <a:gd name="T5" fmla="*/ 0 h 9"/>
                    <a:gd name="T6" fmla="*/ 10 w 18"/>
                    <a:gd name="T7" fmla="*/ 2 h 9"/>
                    <a:gd name="T8" fmla="*/ 18 w 18"/>
                    <a:gd name="T9" fmla="*/ 6 h 9"/>
                    <a:gd name="T10" fmla="*/ 8 w 18"/>
                    <a:gd name="T11" fmla="*/ 8 h 9"/>
                    <a:gd name="T12" fmla="*/ 3 w 18"/>
                    <a:gd name="T13" fmla="*/ 8 h 9"/>
                    <a:gd name="T14" fmla="*/ 0 w 18"/>
                    <a:gd name="T15" fmla="*/ 9 h 9"/>
                    <a:gd name="T16" fmla="*/ 0 w 18"/>
                    <a:gd name="T17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9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2"/>
                      </a:lnTo>
                      <a:lnTo>
                        <a:pt x="18" y="6"/>
                      </a:lnTo>
                      <a:lnTo>
                        <a:pt x="8" y="8"/>
                      </a:lnTo>
                      <a:lnTo>
                        <a:pt x="3" y="8"/>
                      </a:lnTo>
                      <a:lnTo>
                        <a:pt x="0" y="9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651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40" name="Freeform 244"/>
                <p:cNvSpPr>
                  <a:spLocks/>
                </p:cNvSpPr>
                <p:nvPr/>
              </p:nvSpPr>
              <p:spPr bwMode="auto">
                <a:xfrm>
                  <a:off x="2070" y="3799"/>
                  <a:ext cx="51" cy="25"/>
                </a:xfrm>
                <a:custGeom>
                  <a:avLst/>
                  <a:gdLst>
                    <a:gd name="T0" fmla="*/ 0 w 18"/>
                    <a:gd name="T1" fmla="*/ 6 h 9"/>
                    <a:gd name="T2" fmla="*/ 0 w 18"/>
                    <a:gd name="T3" fmla="*/ 0 h 9"/>
                    <a:gd name="T4" fmla="*/ 4 w 18"/>
                    <a:gd name="T5" fmla="*/ 0 h 9"/>
                    <a:gd name="T6" fmla="*/ 10 w 18"/>
                    <a:gd name="T7" fmla="*/ 2 h 9"/>
                    <a:gd name="T8" fmla="*/ 18 w 18"/>
                    <a:gd name="T9" fmla="*/ 6 h 9"/>
                    <a:gd name="T10" fmla="*/ 8 w 18"/>
                    <a:gd name="T11" fmla="*/ 8 h 9"/>
                    <a:gd name="T12" fmla="*/ 3 w 18"/>
                    <a:gd name="T13" fmla="*/ 8 h 9"/>
                    <a:gd name="T14" fmla="*/ 0 w 18"/>
                    <a:gd name="T15" fmla="*/ 9 h 9"/>
                    <a:gd name="T16" fmla="*/ 0 w 18"/>
                    <a:gd name="T17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9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2"/>
                      </a:lnTo>
                      <a:lnTo>
                        <a:pt x="18" y="6"/>
                      </a:lnTo>
                      <a:lnTo>
                        <a:pt x="8" y="8"/>
                      </a:lnTo>
                      <a:lnTo>
                        <a:pt x="3" y="8"/>
                      </a:lnTo>
                      <a:lnTo>
                        <a:pt x="0" y="9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1651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41" name="Freeform 245"/>
                <p:cNvSpPr>
                  <a:spLocks/>
                </p:cNvSpPr>
                <p:nvPr/>
              </p:nvSpPr>
              <p:spPr bwMode="auto">
                <a:xfrm>
                  <a:off x="2133" y="3842"/>
                  <a:ext cx="46" cy="32"/>
                </a:xfrm>
                <a:custGeom>
                  <a:avLst/>
                  <a:gdLst>
                    <a:gd name="T0" fmla="*/ 3 w 16"/>
                    <a:gd name="T1" fmla="*/ 12 h 12"/>
                    <a:gd name="T2" fmla="*/ 16 w 16"/>
                    <a:gd name="T3" fmla="*/ 9 h 12"/>
                    <a:gd name="T4" fmla="*/ 14 w 16"/>
                    <a:gd name="T5" fmla="*/ 4 h 12"/>
                    <a:gd name="T6" fmla="*/ 12 w 16"/>
                    <a:gd name="T7" fmla="*/ 1 h 12"/>
                    <a:gd name="T8" fmla="*/ 9 w 16"/>
                    <a:gd name="T9" fmla="*/ 0 h 12"/>
                    <a:gd name="T10" fmla="*/ 0 w 16"/>
                    <a:gd name="T11" fmla="*/ 0 h 12"/>
                    <a:gd name="T12" fmla="*/ 3 w 16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2">
                      <a:moveTo>
                        <a:pt x="3" y="12"/>
                      </a:moveTo>
                      <a:lnTo>
                        <a:pt x="16" y="9"/>
                      </a:lnTo>
                      <a:lnTo>
                        <a:pt x="14" y="4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3" y="12"/>
                      </a:lnTo>
                    </a:path>
                  </a:pathLst>
                </a:custGeom>
                <a:noFill/>
                <a:ln w="1651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42" name="Freeform 246"/>
                <p:cNvSpPr>
                  <a:spLocks/>
                </p:cNvSpPr>
                <p:nvPr/>
              </p:nvSpPr>
              <p:spPr bwMode="auto">
                <a:xfrm>
                  <a:off x="2133" y="3842"/>
                  <a:ext cx="46" cy="32"/>
                </a:xfrm>
                <a:custGeom>
                  <a:avLst/>
                  <a:gdLst>
                    <a:gd name="T0" fmla="*/ 3 w 16"/>
                    <a:gd name="T1" fmla="*/ 12 h 12"/>
                    <a:gd name="T2" fmla="*/ 16 w 16"/>
                    <a:gd name="T3" fmla="*/ 9 h 12"/>
                    <a:gd name="T4" fmla="*/ 14 w 16"/>
                    <a:gd name="T5" fmla="*/ 4 h 12"/>
                    <a:gd name="T6" fmla="*/ 12 w 16"/>
                    <a:gd name="T7" fmla="*/ 1 h 12"/>
                    <a:gd name="T8" fmla="*/ 9 w 16"/>
                    <a:gd name="T9" fmla="*/ 0 h 12"/>
                    <a:gd name="T10" fmla="*/ 0 w 16"/>
                    <a:gd name="T11" fmla="*/ 0 h 12"/>
                    <a:gd name="T12" fmla="*/ 3 w 16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2">
                      <a:moveTo>
                        <a:pt x="3" y="12"/>
                      </a:moveTo>
                      <a:lnTo>
                        <a:pt x="16" y="9"/>
                      </a:lnTo>
                      <a:lnTo>
                        <a:pt x="14" y="4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3" y="12"/>
                      </a:lnTo>
                    </a:path>
                  </a:pathLst>
                </a:custGeom>
                <a:noFill/>
                <a:ln w="1651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43" name="Freeform 247"/>
                <p:cNvSpPr>
                  <a:spLocks/>
                </p:cNvSpPr>
                <p:nvPr/>
              </p:nvSpPr>
              <p:spPr bwMode="auto">
                <a:xfrm>
                  <a:off x="2184" y="3905"/>
                  <a:ext cx="101" cy="131"/>
                </a:xfrm>
                <a:custGeom>
                  <a:avLst/>
                  <a:gdLst>
                    <a:gd name="T0" fmla="*/ 6 w 35"/>
                    <a:gd name="T1" fmla="*/ 0 h 47"/>
                    <a:gd name="T2" fmla="*/ 3 w 35"/>
                    <a:gd name="T3" fmla="*/ 3 h 47"/>
                    <a:gd name="T4" fmla="*/ 6 w 35"/>
                    <a:gd name="T5" fmla="*/ 8 h 47"/>
                    <a:gd name="T6" fmla="*/ 6 w 35"/>
                    <a:gd name="T7" fmla="*/ 10 h 47"/>
                    <a:gd name="T8" fmla="*/ 0 w 35"/>
                    <a:gd name="T9" fmla="*/ 22 h 47"/>
                    <a:gd name="T10" fmla="*/ 0 w 35"/>
                    <a:gd name="T11" fmla="*/ 40 h 47"/>
                    <a:gd name="T12" fmla="*/ 9 w 35"/>
                    <a:gd name="T13" fmla="*/ 47 h 47"/>
                    <a:gd name="T14" fmla="*/ 9 w 35"/>
                    <a:gd name="T15" fmla="*/ 41 h 47"/>
                    <a:gd name="T16" fmla="*/ 35 w 35"/>
                    <a:gd name="T17" fmla="*/ 27 h 47"/>
                    <a:gd name="T18" fmla="*/ 23 w 35"/>
                    <a:gd name="T19" fmla="*/ 15 h 47"/>
                    <a:gd name="T20" fmla="*/ 8 w 35"/>
                    <a:gd name="T21" fmla="*/ 0 h 47"/>
                    <a:gd name="T22" fmla="*/ 8 w 35"/>
                    <a:gd name="T23" fmla="*/ 1 h 47"/>
                    <a:gd name="T24" fmla="*/ 6 w 35"/>
                    <a:gd name="T25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7">
                      <a:moveTo>
                        <a:pt x="6" y="0"/>
                      </a:moveTo>
                      <a:lnTo>
                        <a:pt x="3" y="3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0" y="22"/>
                      </a:lnTo>
                      <a:lnTo>
                        <a:pt x="0" y="40"/>
                      </a:lnTo>
                      <a:lnTo>
                        <a:pt x="9" y="47"/>
                      </a:lnTo>
                      <a:lnTo>
                        <a:pt x="9" y="41"/>
                      </a:lnTo>
                      <a:lnTo>
                        <a:pt x="35" y="27"/>
                      </a:lnTo>
                      <a:lnTo>
                        <a:pt x="23" y="15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1651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44" name="Freeform 248"/>
                <p:cNvSpPr>
                  <a:spLocks/>
                </p:cNvSpPr>
                <p:nvPr/>
              </p:nvSpPr>
              <p:spPr bwMode="auto">
                <a:xfrm>
                  <a:off x="2184" y="3905"/>
                  <a:ext cx="101" cy="131"/>
                </a:xfrm>
                <a:custGeom>
                  <a:avLst/>
                  <a:gdLst>
                    <a:gd name="T0" fmla="*/ 6 w 35"/>
                    <a:gd name="T1" fmla="*/ 0 h 47"/>
                    <a:gd name="T2" fmla="*/ 3 w 35"/>
                    <a:gd name="T3" fmla="*/ 3 h 47"/>
                    <a:gd name="T4" fmla="*/ 6 w 35"/>
                    <a:gd name="T5" fmla="*/ 8 h 47"/>
                    <a:gd name="T6" fmla="*/ 6 w 35"/>
                    <a:gd name="T7" fmla="*/ 10 h 47"/>
                    <a:gd name="T8" fmla="*/ 0 w 35"/>
                    <a:gd name="T9" fmla="*/ 22 h 47"/>
                    <a:gd name="T10" fmla="*/ 0 w 35"/>
                    <a:gd name="T11" fmla="*/ 40 h 47"/>
                    <a:gd name="T12" fmla="*/ 9 w 35"/>
                    <a:gd name="T13" fmla="*/ 47 h 47"/>
                    <a:gd name="T14" fmla="*/ 9 w 35"/>
                    <a:gd name="T15" fmla="*/ 41 h 47"/>
                    <a:gd name="T16" fmla="*/ 35 w 35"/>
                    <a:gd name="T17" fmla="*/ 27 h 47"/>
                    <a:gd name="T18" fmla="*/ 23 w 35"/>
                    <a:gd name="T19" fmla="*/ 15 h 47"/>
                    <a:gd name="T20" fmla="*/ 8 w 35"/>
                    <a:gd name="T21" fmla="*/ 0 h 47"/>
                    <a:gd name="T22" fmla="*/ 8 w 35"/>
                    <a:gd name="T23" fmla="*/ 1 h 47"/>
                    <a:gd name="T24" fmla="*/ 6 w 35"/>
                    <a:gd name="T25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7">
                      <a:moveTo>
                        <a:pt x="6" y="0"/>
                      </a:moveTo>
                      <a:lnTo>
                        <a:pt x="3" y="3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0" y="22"/>
                      </a:lnTo>
                      <a:lnTo>
                        <a:pt x="0" y="40"/>
                      </a:lnTo>
                      <a:lnTo>
                        <a:pt x="9" y="47"/>
                      </a:lnTo>
                      <a:lnTo>
                        <a:pt x="9" y="41"/>
                      </a:lnTo>
                      <a:lnTo>
                        <a:pt x="35" y="27"/>
                      </a:lnTo>
                      <a:lnTo>
                        <a:pt x="23" y="15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92D050"/>
                </a:solidFill>
                <a:ln w="1651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32" name="Text Box 189"/>
          <p:cNvSpPr txBox="1">
            <a:spLocks noChangeArrowheads="1"/>
          </p:cNvSpPr>
          <p:nvPr/>
        </p:nvSpPr>
        <p:spPr bwMode="auto">
          <a:xfrm>
            <a:off x="6837928" y="2671762"/>
            <a:ext cx="505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solidFill>
                  <a:schemeClr val="tx1"/>
                </a:solidFill>
              </a:rPr>
              <a:t>NY</a:t>
            </a:r>
          </a:p>
        </p:txBody>
      </p:sp>
      <p:sp>
        <p:nvSpPr>
          <p:cNvPr id="131" name="Text Box 185"/>
          <p:cNvSpPr txBox="1">
            <a:spLocks noChangeArrowheads="1"/>
          </p:cNvSpPr>
          <p:nvPr/>
        </p:nvSpPr>
        <p:spPr bwMode="auto">
          <a:xfrm>
            <a:off x="5920582" y="3203575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solidFill>
                  <a:schemeClr val="tx1"/>
                </a:solidFill>
              </a:rPr>
              <a:t>OH</a:t>
            </a:r>
          </a:p>
        </p:txBody>
      </p:sp>
      <p:sp>
        <p:nvSpPr>
          <p:cNvPr id="133" name="Text Box 200"/>
          <p:cNvSpPr txBox="1">
            <a:spLocks noChangeArrowheads="1"/>
          </p:cNvSpPr>
          <p:nvPr/>
        </p:nvSpPr>
        <p:spPr bwMode="auto">
          <a:xfrm>
            <a:off x="2536032" y="2064544"/>
            <a:ext cx="518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solidFill>
                  <a:schemeClr val="tx1"/>
                </a:solidFill>
              </a:rPr>
              <a:t>MT</a:t>
            </a:r>
          </a:p>
        </p:txBody>
      </p:sp>
      <p:sp>
        <p:nvSpPr>
          <p:cNvPr id="134" name="Text Box 198"/>
          <p:cNvSpPr txBox="1">
            <a:spLocks noChangeArrowheads="1"/>
          </p:cNvSpPr>
          <p:nvPr/>
        </p:nvSpPr>
        <p:spPr bwMode="auto">
          <a:xfrm>
            <a:off x="5103019" y="4505325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solidFill>
                  <a:schemeClr val="tx1"/>
                </a:solidFill>
              </a:rPr>
              <a:t>MS</a:t>
            </a:r>
          </a:p>
        </p:txBody>
      </p:sp>
      <p:sp>
        <p:nvSpPr>
          <p:cNvPr id="135" name="Text Box 198"/>
          <p:cNvSpPr txBox="1">
            <a:spLocks noChangeArrowheads="1"/>
          </p:cNvSpPr>
          <p:nvPr/>
        </p:nvSpPr>
        <p:spPr bwMode="auto">
          <a:xfrm>
            <a:off x="5448300" y="4010541"/>
            <a:ext cx="49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solidFill>
                  <a:schemeClr val="tx1"/>
                </a:solidFill>
              </a:rPr>
              <a:t>TN</a:t>
            </a:r>
          </a:p>
        </p:txBody>
      </p:sp>
      <p:sp>
        <p:nvSpPr>
          <p:cNvPr id="136" name="Text Box 198"/>
          <p:cNvSpPr txBox="1">
            <a:spLocks noChangeArrowheads="1"/>
          </p:cNvSpPr>
          <p:nvPr/>
        </p:nvSpPr>
        <p:spPr bwMode="auto">
          <a:xfrm>
            <a:off x="4714875" y="4760120"/>
            <a:ext cx="4667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solidFill>
                  <a:schemeClr val="tx1"/>
                </a:solidFill>
              </a:rPr>
              <a:t>LA</a:t>
            </a:r>
          </a:p>
        </p:txBody>
      </p:sp>
      <p:sp>
        <p:nvSpPr>
          <p:cNvPr id="137" name="Text Box 201"/>
          <p:cNvSpPr txBox="1">
            <a:spLocks noChangeArrowheads="1"/>
          </p:cNvSpPr>
          <p:nvPr/>
        </p:nvSpPr>
        <p:spPr bwMode="auto">
          <a:xfrm>
            <a:off x="1250950" y="5271293"/>
            <a:ext cx="49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solidFill>
                  <a:schemeClr val="tx1"/>
                </a:solidFill>
              </a:rPr>
              <a:t>AK</a:t>
            </a:r>
          </a:p>
        </p:txBody>
      </p:sp>
      <p:sp>
        <p:nvSpPr>
          <p:cNvPr id="142" name="Text Box 187"/>
          <p:cNvSpPr txBox="1">
            <a:spLocks noChangeArrowheads="1"/>
          </p:cNvSpPr>
          <p:nvPr/>
        </p:nvSpPr>
        <p:spPr bwMode="auto">
          <a:xfrm>
            <a:off x="6327782" y="4252914"/>
            <a:ext cx="5052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solidFill>
                  <a:schemeClr val="tx1"/>
                </a:solidFill>
              </a:rPr>
              <a:t>SC</a:t>
            </a:r>
          </a:p>
        </p:txBody>
      </p:sp>
      <p:sp>
        <p:nvSpPr>
          <p:cNvPr id="139" name="Title 3">
            <a:extLst>
              <a:ext uri="{FF2B5EF4-FFF2-40B4-BE49-F238E27FC236}">
                <a16:creationId xmlns:a16="http://schemas.microsoft.com/office/drawing/2014/main" id="{9BE10F7D-3E76-43B1-9104-AA373518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altLang="en-US" sz="3600" dirty="0"/>
              <a:t>MCT Visits</a:t>
            </a:r>
            <a:br>
              <a:rPr lang="en-US" altLang="en-US" dirty="0"/>
            </a:br>
            <a:r>
              <a:rPr lang="en-US" altLang="en-US" sz="2400" dirty="0"/>
              <a:t>(since 2008)</a:t>
            </a:r>
            <a:endParaRPr lang="en-US" altLang="en-US" sz="2800" dirty="0"/>
          </a:p>
        </p:txBody>
      </p:sp>
      <p:sp>
        <p:nvSpPr>
          <p:cNvPr id="138" name="Text Box 216">
            <a:extLst>
              <a:ext uri="{FF2B5EF4-FFF2-40B4-BE49-F238E27FC236}">
                <a16:creationId xmlns:a16="http://schemas.microsoft.com/office/drawing/2014/main" id="{B3BA52B1-F16B-4D4E-886B-B663A18DC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083" y="2453303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solidFill>
                  <a:schemeClr val="tx1"/>
                </a:solidFill>
              </a:rPr>
              <a:t>MA</a:t>
            </a:r>
          </a:p>
        </p:txBody>
      </p:sp>
      <p:sp>
        <p:nvSpPr>
          <p:cNvPr id="140" name="Freeform 223">
            <a:extLst>
              <a:ext uri="{FF2B5EF4-FFF2-40B4-BE49-F238E27FC236}">
                <a16:creationId xmlns:a16="http://schemas.microsoft.com/office/drawing/2014/main" id="{216BDFB8-7151-41EF-B0A1-210DBAAB52CB}"/>
              </a:ext>
            </a:extLst>
          </p:cNvPr>
          <p:cNvSpPr>
            <a:spLocks/>
          </p:cNvSpPr>
          <p:nvPr/>
        </p:nvSpPr>
        <p:spPr bwMode="auto">
          <a:xfrm rot="18315613">
            <a:off x="7493598" y="2626786"/>
            <a:ext cx="299636" cy="185738"/>
          </a:xfrm>
          <a:custGeom>
            <a:avLst/>
            <a:gdLst>
              <a:gd name="T0" fmla="*/ 0 w 438"/>
              <a:gd name="T1" fmla="*/ 0 h 117"/>
              <a:gd name="T2" fmla="*/ 438 w 438"/>
              <a:gd name="T3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8" h="117">
                <a:moveTo>
                  <a:pt x="0" y="0"/>
                </a:moveTo>
                <a:lnTo>
                  <a:pt x="438" y="11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141" name="Freeform 223">
            <a:extLst>
              <a:ext uri="{FF2B5EF4-FFF2-40B4-BE49-F238E27FC236}">
                <a16:creationId xmlns:a16="http://schemas.microsoft.com/office/drawing/2014/main" id="{93871375-BCDA-411F-BB73-8E386DFF3A32}"/>
              </a:ext>
            </a:extLst>
          </p:cNvPr>
          <p:cNvSpPr>
            <a:spLocks/>
          </p:cNvSpPr>
          <p:nvPr/>
        </p:nvSpPr>
        <p:spPr bwMode="auto">
          <a:xfrm>
            <a:off x="7404109" y="2913062"/>
            <a:ext cx="515938" cy="185738"/>
          </a:xfrm>
          <a:custGeom>
            <a:avLst/>
            <a:gdLst>
              <a:gd name="T0" fmla="*/ 0 w 438"/>
              <a:gd name="T1" fmla="*/ 0 h 117"/>
              <a:gd name="T2" fmla="*/ 438 w 438"/>
              <a:gd name="T3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8" h="117">
                <a:moveTo>
                  <a:pt x="0" y="0"/>
                </a:moveTo>
                <a:lnTo>
                  <a:pt x="438" y="11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143" name="Text Box 216">
            <a:extLst>
              <a:ext uri="{FF2B5EF4-FFF2-40B4-BE49-F238E27FC236}">
                <a16:creationId xmlns:a16="http://schemas.microsoft.com/office/drawing/2014/main" id="{984AAD4F-36B9-4E2D-91BC-F0D5BACDB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4435" y="2945607"/>
            <a:ext cx="49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solidFill>
                  <a:schemeClr val="tx1"/>
                </a:solidFill>
              </a:rPr>
              <a:t>CT</a:t>
            </a:r>
          </a:p>
        </p:txBody>
      </p:sp>
    </p:spTree>
    <p:extLst>
      <p:ext uri="{BB962C8B-B14F-4D97-AF65-F5344CB8AC3E}">
        <p14:creationId xmlns:p14="http://schemas.microsoft.com/office/powerpoint/2010/main" val="3702464978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AF031-DAC0-4E68-B746-26D4CC06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Resent New Technologies /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A859B-521A-4EF8-9BFD-FE20A4EF1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1447800"/>
            <a:ext cx="5500255" cy="4953000"/>
          </a:xfrm>
        </p:spPr>
        <p:txBody>
          <a:bodyPr/>
          <a:lstStyle/>
          <a:p>
            <a:r>
              <a:rPr lang="en-US" dirty="0"/>
              <a:t>Optimized Gradation</a:t>
            </a:r>
          </a:p>
          <a:p>
            <a:pPr lvl="1"/>
            <a:r>
              <a:rPr lang="en-US" dirty="0"/>
              <a:t>Overall Durability</a:t>
            </a:r>
          </a:p>
          <a:p>
            <a:r>
              <a:rPr lang="en-US" dirty="0"/>
              <a:t>Super Air Meter</a:t>
            </a:r>
          </a:p>
          <a:p>
            <a:pPr lvl="1"/>
            <a:r>
              <a:rPr lang="en-US" dirty="0"/>
              <a:t>Freeze -Thaw Durability</a:t>
            </a:r>
          </a:p>
          <a:p>
            <a:r>
              <a:rPr lang="en-US" dirty="0"/>
              <a:t>Surface Resistivity</a:t>
            </a:r>
          </a:p>
          <a:p>
            <a:pPr lvl="1"/>
            <a:r>
              <a:rPr lang="en-US" dirty="0"/>
              <a:t>Permeability </a:t>
            </a:r>
          </a:p>
          <a:p>
            <a:r>
              <a:rPr lang="en-US" dirty="0"/>
              <a:t>Phoenix</a:t>
            </a:r>
          </a:p>
          <a:p>
            <a:pPr lvl="1"/>
            <a:r>
              <a:rPr lang="en-US" dirty="0"/>
              <a:t>Water Content</a:t>
            </a:r>
          </a:p>
          <a:p>
            <a:r>
              <a:rPr lang="en-US" dirty="0"/>
              <a:t>MIT Scan T3</a:t>
            </a:r>
          </a:p>
          <a:p>
            <a:pPr lvl="1"/>
            <a:r>
              <a:rPr lang="en-US" dirty="0"/>
              <a:t>Nondestructive Pavement Thickness</a:t>
            </a:r>
          </a:p>
          <a:p>
            <a:r>
              <a:rPr lang="en-US" dirty="0"/>
              <a:t>Dowel Scan</a:t>
            </a:r>
          </a:p>
          <a:p>
            <a:pPr lvl="1"/>
            <a:r>
              <a:rPr lang="en-US" dirty="0"/>
              <a:t>Dowel bar alignment</a:t>
            </a:r>
          </a:p>
          <a:p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12818E5-4D53-4D45-AD23-D7FFAE30B3A2}"/>
              </a:ext>
            </a:extLst>
          </p:cNvPr>
          <p:cNvSpPr/>
          <p:nvPr/>
        </p:nvSpPr>
        <p:spPr>
          <a:xfrm>
            <a:off x="5791999" y="1600200"/>
            <a:ext cx="426719" cy="26670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665CC67-071D-4375-9741-D7176BAB969A}"/>
              </a:ext>
            </a:extLst>
          </p:cNvPr>
          <p:cNvSpPr/>
          <p:nvPr/>
        </p:nvSpPr>
        <p:spPr>
          <a:xfrm>
            <a:off x="5792000" y="4419600"/>
            <a:ext cx="426719" cy="1822847"/>
          </a:xfrm>
          <a:prstGeom prst="rightBrace">
            <a:avLst>
              <a:gd name="adj1" fmla="val 11580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B5468-AA79-49C9-BAC4-4716B43500E8}"/>
              </a:ext>
            </a:extLst>
          </p:cNvPr>
          <p:cNvSpPr txBox="1"/>
          <p:nvPr/>
        </p:nvSpPr>
        <p:spPr>
          <a:xfrm>
            <a:off x="6446519" y="2743200"/>
            <a:ext cx="1249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</a:rPr>
              <a:t>PEM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8EF2A-DB64-499C-AFC9-5A002E85D2FB}"/>
              </a:ext>
            </a:extLst>
          </p:cNvPr>
          <p:cNvSpPr txBox="1"/>
          <p:nvPr/>
        </p:nvSpPr>
        <p:spPr>
          <a:xfrm>
            <a:off x="6218718" y="5169567"/>
            <a:ext cx="284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</a:rPr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276113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D587-2CCF-42D6-B856-402E66EF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Optimized Combined Gradation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F57C8-D1A9-47C4-8AFF-23E9E1652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Maximize Aggregate Volume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D000FA-EE0B-41AD-B066-FAF44713D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1800" y="2514600"/>
            <a:ext cx="5867400" cy="358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246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CD30-C77C-4721-8761-727812BE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Optimized Combined Gradation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5381C-092E-41F6-9F9A-79CA8CD80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will it do for me?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Less paste</a:t>
            </a:r>
            <a:r>
              <a:rPr lang="en-US" sz="3200" b="1" dirty="0">
                <a:latin typeface="Calibri" panose="020F0502020204030204" pitchFamily="34" charset="0"/>
              </a:rPr>
              <a:t>=&gt;</a:t>
            </a:r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Lower permeability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Less paste</a:t>
            </a:r>
            <a:r>
              <a:rPr lang="en-US" sz="3200" b="1" dirty="0">
                <a:latin typeface="Calibri" panose="020F0502020204030204" pitchFamily="34" charset="0"/>
              </a:rPr>
              <a:t>=&gt; </a:t>
            </a:r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Reduced thermal shrinkage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Less paste</a:t>
            </a:r>
            <a:r>
              <a:rPr lang="en-US" sz="3200" b="1" dirty="0">
                <a:latin typeface="Calibri" panose="020F0502020204030204" pitchFamily="34" charset="0"/>
              </a:rPr>
              <a:t>=&gt;</a:t>
            </a:r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Reduced drying shrinkage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Less paste </a:t>
            </a:r>
            <a:r>
              <a:rPr lang="en-US" sz="3200" b="1" dirty="0">
                <a:latin typeface="Calibri" panose="020F0502020204030204" pitchFamily="34" charset="0"/>
              </a:rPr>
              <a:t>=&gt;</a:t>
            </a:r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Lower cost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Less paste </a:t>
            </a:r>
            <a:r>
              <a:rPr lang="en-US" sz="3200" b="1" dirty="0">
                <a:latin typeface="Calibri" panose="020F0502020204030204" pitchFamily="34" charset="0"/>
              </a:rPr>
              <a:t>=&gt;</a:t>
            </a:r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More sustainability</a:t>
            </a:r>
          </a:p>
          <a:p>
            <a:endParaRPr lang="en-US" dirty="0"/>
          </a:p>
        </p:txBody>
      </p:sp>
      <p:pic>
        <p:nvPicPr>
          <p:cNvPr id="4" name="Picture 5" descr="grade">
            <a:extLst>
              <a:ext uri="{FF2B5EF4-FFF2-40B4-BE49-F238E27FC236}">
                <a16:creationId xmlns:a16="http://schemas.microsoft.com/office/drawing/2014/main" id="{AC975A58-64E2-4E13-B96F-452CE581A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250" y="1219200"/>
            <a:ext cx="24701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89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533400" y="1530016"/>
            <a:ext cx="5791200" cy="762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/>
              <a:t>Volume of Paste Calculations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5188" y="5105400"/>
            <a:ext cx="361305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% Paste should be less than 25% for lowering the crack tendency of concrete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99" y="2209800"/>
            <a:ext cx="4535919" cy="3581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4032" y="3037519"/>
            <a:ext cx="35353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6D235C6D-4DFA-4ACA-9035-782DF514841E}"/>
              </a:ext>
            </a:extLst>
          </p:cNvPr>
          <p:cNvSpPr txBox="1">
            <a:spLocks/>
          </p:cNvSpPr>
          <p:nvPr/>
        </p:nvSpPr>
        <p:spPr>
          <a:xfrm>
            <a:off x="304800" y="2286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altLang="en-US" sz="3600" b="0" dirty="0">
                <a:solidFill>
                  <a:schemeClr val="tx1"/>
                </a:solidFill>
              </a:rPr>
              <a:t>Reducing the Crack Tendency</a:t>
            </a:r>
          </a:p>
        </p:txBody>
      </p:sp>
    </p:spTree>
    <p:extLst>
      <p:ext uri="{BB962C8B-B14F-4D97-AF65-F5344CB8AC3E}">
        <p14:creationId xmlns:p14="http://schemas.microsoft.com/office/powerpoint/2010/main" val="1488552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7229-C02E-41A7-96AE-82E38591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Air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24EC8-9200-47C7-A26A-5764F4F09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4530436" cy="1905000"/>
          </a:xfrm>
        </p:spPr>
        <p:txBody>
          <a:bodyPr/>
          <a:lstStyle/>
          <a:p>
            <a:r>
              <a:rPr lang="en-US" dirty="0"/>
              <a:t>Total air (4.0% - 8.0%)</a:t>
            </a:r>
          </a:p>
          <a:p>
            <a:r>
              <a:rPr lang="en-US" dirty="0"/>
              <a:t>Pressure air meter</a:t>
            </a:r>
          </a:p>
          <a:p>
            <a:pPr lvl="1"/>
            <a:r>
              <a:rPr lang="en-US" dirty="0"/>
              <a:t>Measure total air in the field</a:t>
            </a:r>
          </a:p>
          <a:p>
            <a:pPr lvl="1"/>
            <a:r>
              <a:rPr lang="en-US" dirty="0"/>
              <a:t>But, the air void system is what counts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81EE1-7866-47C0-9592-8D31C0E6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865189"/>
            <a:ext cx="4114800" cy="279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18">
            <a:extLst>
              <a:ext uri="{FF2B5EF4-FFF2-40B4-BE49-F238E27FC236}">
                <a16:creationId xmlns:a16="http://schemas.microsoft.com/office/drawing/2014/main" id="{A16DF7B9-77A3-4C7E-A82B-18831D1DA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715000"/>
            <a:ext cx="55354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q"/>
              <a:defRPr sz="3200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FF"/>
              </a:buClr>
              <a:buSzPct val="50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Which is freeze / thaw durable?</a:t>
            </a:r>
          </a:p>
        </p:txBody>
      </p:sp>
    </p:spTree>
    <p:extLst>
      <p:ext uri="{BB962C8B-B14F-4D97-AF65-F5344CB8AC3E}">
        <p14:creationId xmlns:p14="http://schemas.microsoft.com/office/powerpoint/2010/main" val="1161326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E9B0-8391-49B9-92D1-D9D10278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Air Meter (SAM)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B458B-D68D-4DCB-9459-0FB6F66CF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dirty="0"/>
              <a:t>Measures the Air Void System</a:t>
            </a:r>
          </a:p>
          <a:p>
            <a:pPr>
              <a:spcBef>
                <a:spcPts val="600"/>
              </a:spcBef>
            </a:pPr>
            <a:r>
              <a:rPr lang="en-US" dirty="0"/>
              <a:t>Modification of existing air test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Measures air system quality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Small bubbles implode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Test Method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Test three times at different pressures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Repeat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Field friendly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8-12 Minutes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Measures total air content</a:t>
            </a:r>
          </a:p>
          <a:p>
            <a:endParaRPr lang="en-US" dirty="0"/>
          </a:p>
        </p:txBody>
      </p:sp>
      <p:pic>
        <p:nvPicPr>
          <p:cNvPr id="4" name="Picture 2" descr="C:\tylers stuff\downloads\IMG_3445 (1).JPG">
            <a:extLst>
              <a:ext uri="{FF2B5EF4-FFF2-40B4-BE49-F238E27FC236}">
                <a16:creationId xmlns:a16="http://schemas.microsoft.com/office/drawing/2014/main" id="{6A66921C-FCBE-45B5-A0EA-02B7B02C3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124200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28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9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204787"/>
            <a:ext cx="12192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altLang="en-US" dirty="0"/>
              <a:t>SAM Principle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1"/>
            <a:ext cx="4800600" cy="129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Provisional Test Method</a:t>
            </a:r>
          </a:p>
          <a:p>
            <a:pPr lvl="1"/>
            <a:r>
              <a:rPr lang="en-US" sz="2400" dirty="0"/>
              <a:t>AASHTO TP 118</a:t>
            </a:r>
          </a:p>
          <a:p>
            <a:endParaRPr lang="en-US" sz="28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1693332" y="2743200"/>
            <a:ext cx="4572001" cy="2866533"/>
            <a:chOff x="3581400" y="2736747"/>
            <a:chExt cx="4114800" cy="252105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886200" y="2736747"/>
              <a:ext cx="0" cy="2521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581400" y="5026025"/>
              <a:ext cx="41148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 rot="16200000">
            <a:off x="169623" y="3411777"/>
            <a:ext cx="3119123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Resultant Pressure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031998" y="3703602"/>
            <a:ext cx="4064000" cy="1642594"/>
            <a:chOff x="3886200" y="3581400"/>
            <a:chExt cx="3657600" cy="1444626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3886200" y="4267200"/>
              <a:ext cx="1143000" cy="7588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029200" y="3733800"/>
              <a:ext cx="1371600" cy="533400"/>
            </a:xfrm>
            <a:prstGeom prst="line">
              <a:avLst/>
            </a:prstGeom>
            <a:ln w="38100">
              <a:solidFill>
                <a:srgbClr val="492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400800" y="3581400"/>
              <a:ext cx="1143000" cy="152400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031998" y="3372377"/>
            <a:ext cx="4064000" cy="1973819"/>
            <a:chOff x="3886200" y="3290094"/>
            <a:chExt cx="3657600" cy="1735931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3886200" y="4000500"/>
              <a:ext cx="1143000" cy="10255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029200" y="3505200"/>
              <a:ext cx="1371600" cy="495300"/>
            </a:xfrm>
            <a:prstGeom prst="line">
              <a:avLst/>
            </a:prstGeom>
            <a:ln w="38100">
              <a:solidFill>
                <a:srgbClr val="4921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400800" y="3290094"/>
              <a:ext cx="1143000" cy="21510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726264" y="3657600"/>
            <a:ext cx="131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14.5 psi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77266" y="3124200"/>
            <a:ext cx="118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30 psi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72666" y="2895600"/>
            <a:ext cx="118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45 psi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78666" y="5869660"/>
            <a:ext cx="3048000" cy="45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tx1"/>
                </a:solidFill>
              </a:rPr>
              <a:t>Pressure Introduced</a:t>
            </a:r>
          </a:p>
        </p:txBody>
      </p:sp>
      <p:sp>
        <p:nvSpPr>
          <p:cNvPr id="33" name="Right Brace 32"/>
          <p:cNvSpPr/>
          <p:nvPr/>
        </p:nvSpPr>
        <p:spPr>
          <a:xfrm>
            <a:off x="6223000" y="3372377"/>
            <a:ext cx="254000" cy="361423"/>
          </a:xfrm>
          <a:prstGeom prst="rightBrace">
            <a:avLst>
              <a:gd name="adj1" fmla="val 38333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587066" y="3239869"/>
            <a:ext cx="1185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SAM Number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9758" y="2859294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2</a:t>
            </a:r>
            <a:r>
              <a:rPr lang="en-US" sz="1800" b="0" baseline="30000" dirty="0">
                <a:solidFill>
                  <a:schemeClr val="tx1"/>
                </a:solidFill>
              </a:rPr>
              <a:t>nd</a:t>
            </a:r>
            <a:r>
              <a:rPr lang="en-US" sz="1800" b="0" dirty="0">
                <a:solidFill>
                  <a:schemeClr val="tx1"/>
                </a:solidFill>
              </a:rPr>
              <a:t> Pressure curve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56200" y="424957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1</a:t>
            </a:r>
            <a:r>
              <a:rPr lang="en-US" sz="1800" b="0" baseline="30000" dirty="0">
                <a:solidFill>
                  <a:schemeClr val="tx1"/>
                </a:solidFill>
              </a:rPr>
              <a:t>st</a:t>
            </a:r>
            <a:r>
              <a:rPr lang="en-US" sz="1800" b="0" dirty="0">
                <a:solidFill>
                  <a:schemeClr val="tx1"/>
                </a:solidFill>
              </a:rPr>
              <a:t>  Pressure curve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38033" y="3209855"/>
            <a:ext cx="639233" cy="486692"/>
          </a:xfrm>
          <a:prstGeom prst="straightConnector1">
            <a:avLst/>
          </a:prstGeom>
          <a:ln w="190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5" idx="1"/>
          </p:cNvCxnSpPr>
          <p:nvPr/>
        </p:nvCxnSpPr>
        <p:spPr>
          <a:xfrm flipH="1" flipV="1">
            <a:off x="4402668" y="4114801"/>
            <a:ext cx="753532" cy="319436"/>
          </a:xfrm>
          <a:prstGeom prst="straightConnector1">
            <a:avLst/>
          </a:prstGeom>
          <a:ln w="190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76671" y="5334000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219083" y="4391943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3188603" y="4085026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4710853" y="3534087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4754033" y="3807108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6004558" y="3311789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6040120" y="3605107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3452891" y="4547195"/>
            <a:ext cx="1703437" cy="542662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81600" y="4876800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Standard air pot total air value</a:t>
            </a:r>
          </a:p>
        </p:txBody>
      </p:sp>
    </p:spTree>
    <p:extLst>
      <p:ext uri="{BB962C8B-B14F-4D97-AF65-F5344CB8AC3E}">
        <p14:creationId xmlns:p14="http://schemas.microsoft.com/office/powerpoint/2010/main" val="764656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3223" y="1114459"/>
            <a:ext cx="7501177" cy="505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6200" y="1371600"/>
            <a:ext cx="1536927" cy="1295772"/>
            <a:chOff x="-3276600" y="1066800"/>
            <a:chExt cx="3048000" cy="2822020"/>
          </a:xfrm>
        </p:grpSpPr>
        <p:pic>
          <p:nvPicPr>
            <p:cNvPr id="9" name="Picture 2" descr="ccmag air slide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3276600" y="1066800"/>
              <a:ext cx="3048000" cy="2822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8"/>
            <p:cNvCxnSpPr>
              <a:cxnSpLocks noChangeShapeType="1"/>
            </p:cNvCxnSpPr>
            <p:nvPr/>
          </p:nvCxnSpPr>
          <p:spPr bwMode="auto">
            <a:xfrm>
              <a:off x="-3048000" y="3660220"/>
              <a:ext cx="26670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8"/>
            <p:cNvCxnSpPr>
              <a:cxnSpLocks noChangeShapeType="1"/>
            </p:cNvCxnSpPr>
            <p:nvPr/>
          </p:nvCxnSpPr>
          <p:spPr bwMode="auto">
            <a:xfrm>
              <a:off x="-3048000" y="3355420"/>
              <a:ext cx="26670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8"/>
            <p:cNvCxnSpPr>
              <a:cxnSpLocks noChangeShapeType="1"/>
            </p:cNvCxnSpPr>
            <p:nvPr/>
          </p:nvCxnSpPr>
          <p:spPr bwMode="auto">
            <a:xfrm>
              <a:off x="-3048000" y="2974420"/>
              <a:ext cx="26670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8"/>
            <p:cNvCxnSpPr>
              <a:cxnSpLocks noChangeShapeType="1"/>
            </p:cNvCxnSpPr>
            <p:nvPr/>
          </p:nvCxnSpPr>
          <p:spPr bwMode="auto">
            <a:xfrm>
              <a:off x="-3048000" y="2669620"/>
              <a:ext cx="26670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8"/>
            <p:cNvCxnSpPr>
              <a:cxnSpLocks noChangeShapeType="1"/>
            </p:cNvCxnSpPr>
            <p:nvPr/>
          </p:nvCxnSpPr>
          <p:spPr bwMode="auto">
            <a:xfrm>
              <a:off x="-3048000" y="2364820"/>
              <a:ext cx="26670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8"/>
            <p:cNvCxnSpPr>
              <a:cxnSpLocks noChangeShapeType="1"/>
            </p:cNvCxnSpPr>
            <p:nvPr/>
          </p:nvCxnSpPr>
          <p:spPr bwMode="auto">
            <a:xfrm>
              <a:off x="-3048000" y="2060020"/>
              <a:ext cx="26670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8"/>
            <p:cNvCxnSpPr>
              <a:cxnSpLocks noChangeShapeType="1"/>
            </p:cNvCxnSpPr>
            <p:nvPr/>
          </p:nvCxnSpPr>
          <p:spPr bwMode="auto">
            <a:xfrm>
              <a:off x="-3048000" y="1755220"/>
              <a:ext cx="2667000" cy="0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Title 3"/>
          <p:cNvSpPr txBox="1">
            <a:spLocks noGrp="1"/>
          </p:cNvSpPr>
          <p:nvPr>
            <p:ph type="title"/>
          </p:nvPr>
        </p:nvSpPr>
        <p:spPr bwMode="auto">
          <a:xfrm>
            <a:off x="381000" y="272643"/>
            <a:ext cx="8229600" cy="109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b="0" dirty="0"/>
              <a:t>SAM vs. ASTM C457</a:t>
            </a:r>
          </a:p>
        </p:txBody>
      </p:sp>
      <p:pic>
        <p:nvPicPr>
          <p:cNvPr id="17" name="Picture 9" descr="C:\tylers stuff\downloads\IMG_3445 (1).JPG">
            <a:extLst>
              <a:ext uri="{FF2B5EF4-FFF2-40B4-BE49-F238E27FC236}">
                <a16:creationId xmlns:a16="http://schemas.microsoft.com/office/drawing/2014/main" id="{660BEDA9-8954-4D68-9BAA-F4D690C47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1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3D493B-CE0F-44CF-8A9C-5B8281329B80}"/>
              </a:ext>
            </a:extLst>
          </p:cNvPr>
          <p:cNvSpPr txBox="1"/>
          <p:nvPr/>
        </p:nvSpPr>
        <p:spPr>
          <a:xfrm>
            <a:off x="2590800" y="3733800"/>
            <a:ext cx="1295400" cy="1463040"/>
          </a:xfrm>
          <a:prstGeom prst="rect">
            <a:avLst/>
          </a:prstGeom>
          <a:solidFill>
            <a:schemeClr val="accent3">
              <a:alpha val="47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79D796-4868-44BD-B126-D5F72BD4BEF3}"/>
              </a:ext>
            </a:extLst>
          </p:cNvPr>
          <p:cNvSpPr txBox="1"/>
          <p:nvPr/>
        </p:nvSpPr>
        <p:spPr>
          <a:xfrm>
            <a:off x="3962400" y="1415643"/>
            <a:ext cx="4419600" cy="231815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3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966DD-D6FB-4C8E-8BC9-F1C16D7E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is the only constant!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EDE42-90A5-4D0A-A3B0-7B083D5A5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" y="3398520"/>
            <a:ext cx="7680960" cy="2773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Formally…..</a:t>
            </a:r>
          </a:p>
          <a:p>
            <a:pPr marL="0" indent="0">
              <a:buNone/>
            </a:pPr>
            <a:r>
              <a:rPr lang="en-US" b="1" dirty="0"/>
              <a:t>The Mobile Concrete Laboratory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Then.....</a:t>
            </a:r>
          </a:p>
          <a:p>
            <a:pPr marL="0" indent="0">
              <a:buNone/>
            </a:pPr>
            <a:r>
              <a:rPr lang="en-US" b="1" dirty="0"/>
              <a:t>The Mobile Concrete Traile</a:t>
            </a:r>
            <a:r>
              <a:rPr lang="en-US" dirty="0"/>
              <a:t>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Now…..</a:t>
            </a:r>
          </a:p>
          <a:p>
            <a:pPr marL="0" indent="-45720">
              <a:buNone/>
            </a:pPr>
            <a:r>
              <a:rPr lang="en-US" b="1" dirty="0"/>
              <a:t>The Mobile Concrete Technology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FB24E-4F1D-424B-A2EE-C2DB574C05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85328671-EE44-4834-BCA8-D6E0A2A5A9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383BC7-0F7C-42A1-BBAB-6130C7BB1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61" b="19212"/>
          <a:stretch/>
        </p:blipFill>
        <p:spPr>
          <a:xfrm>
            <a:off x="3658781" y="1066800"/>
            <a:ext cx="5028019" cy="243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5DB6B5-6077-4266-AB23-33F64043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Permeability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738F7E-A17C-456B-86CC-F7C593C1AB7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191000" y="2469569"/>
            <a:ext cx="4648200" cy="294063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Became standard in 1981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Most common test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Indicator of vulnerability to water and chloride ingress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Generally 24 hours to condition and 6 hours for testing</a:t>
            </a:r>
          </a:p>
          <a:p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9D11BC-2906-4BA3-BEB6-BD48F7FE05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DE450-E21C-4487-9553-7C4A1B215280}"/>
              </a:ext>
            </a:extLst>
          </p:cNvPr>
          <p:cNvSpPr txBox="1"/>
          <p:nvPr/>
        </p:nvSpPr>
        <p:spPr>
          <a:xfrm>
            <a:off x="609600" y="1600200"/>
            <a:ext cx="8148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chemeClr val="tx1"/>
                </a:solidFill>
              </a:rPr>
              <a:t>Rapid Chloride Penetrability Test (Indirectly)</a:t>
            </a:r>
          </a:p>
        </p:txBody>
      </p:sp>
      <p:pic>
        <p:nvPicPr>
          <p:cNvPr id="10" name="Picture 2" descr="IMG_5373">
            <a:extLst>
              <a:ext uri="{FF2B5EF4-FFF2-40B4-BE49-F238E27FC236}">
                <a16:creationId xmlns:a16="http://schemas.microsoft.com/office/drawing/2014/main" id="{4339FB90-49E3-459A-B6E0-7E7500068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2590800"/>
            <a:ext cx="338328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759C9A-DDC1-407E-AD2F-5DEF90810ED9}"/>
              </a:ext>
            </a:extLst>
          </p:cNvPr>
          <p:cNvSpPr txBox="1"/>
          <p:nvPr/>
        </p:nvSpPr>
        <p:spPr>
          <a:xfrm>
            <a:off x="1150532" y="5486400"/>
            <a:ext cx="183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602E04"/>
                </a:solidFill>
              </a:rPr>
              <a:t>AASHTO  T 277</a:t>
            </a:r>
          </a:p>
        </p:txBody>
      </p:sp>
    </p:spTree>
    <p:extLst>
      <p:ext uri="{BB962C8B-B14F-4D97-AF65-F5344CB8AC3E}">
        <p14:creationId xmlns:p14="http://schemas.microsoft.com/office/powerpoint/2010/main" val="4024326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84CB-9941-4477-B411-2BB70B541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600" dirty="0"/>
              <a:t>Permeability</a:t>
            </a:r>
            <a:br>
              <a:rPr lang="en-US" dirty="0"/>
            </a:br>
            <a:r>
              <a:rPr lang="en-US" altLang="en-US" sz="3200" dirty="0">
                <a:solidFill>
                  <a:srgbClr val="002060"/>
                </a:solidFill>
              </a:rPr>
              <a:t>(Surrogate Tests for Durability)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37A14A-A989-4E01-B5ED-241B2631D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2800" y="2971800"/>
            <a:ext cx="5257800" cy="2590800"/>
          </a:xfrm>
        </p:spPr>
        <p:txBody>
          <a:bodyPr/>
          <a:lstStyle/>
          <a:p>
            <a:r>
              <a:rPr lang="en-US" sz="2400" dirty="0"/>
              <a:t>State specification</a:t>
            </a:r>
          </a:p>
          <a:p>
            <a:pPr lvl="1"/>
            <a:r>
              <a:rPr lang="en-US" sz="2000" dirty="0"/>
              <a:t>Several states </a:t>
            </a:r>
          </a:p>
          <a:p>
            <a:r>
              <a:rPr lang="en-US" sz="2400" dirty="0"/>
              <a:t>28-day age is being used</a:t>
            </a:r>
          </a:p>
          <a:p>
            <a:r>
              <a:rPr lang="en-US" sz="2400" dirty="0"/>
              <a:t>Instant results on hardened concrete</a:t>
            </a:r>
          </a:p>
          <a:p>
            <a:r>
              <a:rPr lang="en-US" sz="2400" dirty="0"/>
              <a:t>Easily measures the right property</a:t>
            </a:r>
          </a:p>
          <a:p>
            <a:r>
              <a:rPr lang="en-US" sz="2400" dirty="0"/>
              <a:t>Non-destructive test</a:t>
            </a:r>
          </a:p>
        </p:txBody>
      </p:sp>
      <p:pic>
        <p:nvPicPr>
          <p:cNvPr id="6" name="Picture 1" descr="C:\Users\Jim\Pictures\SR meter.jpg">
            <a:extLst>
              <a:ext uri="{FF2B5EF4-FFF2-40B4-BE49-F238E27FC236}">
                <a16:creationId xmlns:a16="http://schemas.microsoft.com/office/drawing/2014/main" id="{5B9D9C84-10DA-4CA5-BA8C-C3A82A1BE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895600" cy="253026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E1A81B-9D5C-4302-BD90-B5284F53C0F5}"/>
              </a:ext>
            </a:extLst>
          </p:cNvPr>
          <p:cNvSpPr txBox="1"/>
          <p:nvPr/>
        </p:nvSpPr>
        <p:spPr>
          <a:xfrm>
            <a:off x="1371600" y="2133600"/>
            <a:ext cx="6441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chemeClr val="tx1"/>
                </a:solidFill>
              </a:rPr>
              <a:t>Surface Resistivity Test (Indirectly)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D10D7B-DC84-4E30-B906-3646F26E0526}"/>
              </a:ext>
            </a:extLst>
          </p:cNvPr>
          <p:cNvSpPr txBox="1"/>
          <p:nvPr/>
        </p:nvSpPr>
        <p:spPr>
          <a:xfrm>
            <a:off x="1150532" y="5486400"/>
            <a:ext cx="183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602E04"/>
                </a:solidFill>
              </a:rPr>
              <a:t>AASHTO  T 358</a:t>
            </a:r>
          </a:p>
        </p:txBody>
      </p:sp>
    </p:spTree>
    <p:extLst>
      <p:ext uri="{BB962C8B-B14F-4D97-AF65-F5344CB8AC3E}">
        <p14:creationId xmlns:p14="http://schemas.microsoft.com/office/powerpoint/2010/main" val="2484437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2C626-DDBE-4B02-B651-48DA9798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Permeability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0673D-D9A7-467A-9869-10B047B79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Surface Resistivity Test matches well with Rapid Chloride Penetrability Test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D69A56-9B3D-422B-A066-1FD561569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806" y="6202363"/>
            <a:ext cx="2035175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7375E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RCP (Coulombs)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62B6B6-8E79-4190-8AA6-3BFF18F8B0C9}"/>
              </a:ext>
            </a:extLst>
          </p:cNvPr>
          <p:cNvSpPr txBox="1"/>
          <p:nvPr/>
        </p:nvSpPr>
        <p:spPr>
          <a:xfrm>
            <a:off x="-1137409" y="4172138"/>
            <a:ext cx="3189217" cy="338554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Surface Resistivity (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KOhm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-cm)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11D8A61-3D61-43F5-8E18-8FE8AAF60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85" y="2480468"/>
            <a:ext cx="5662815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jim.grove\Documents\Pictures\My Origanal Pictures\2014\2014-08-04 ND MCL\IMG_1226.JPG">
            <a:extLst>
              <a:ext uri="{FF2B5EF4-FFF2-40B4-BE49-F238E27FC236}">
                <a16:creationId xmlns:a16="http://schemas.microsoft.com/office/drawing/2014/main" id="{EAB9BCE4-3F94-4081-9DA9-36DF564C6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776" y="2514600"/>
            <a:ext cx="2473624" cy="185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201FDDA2-7A8C-4D5A-AAC9-D8B83A0C0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206" y="5715000"/>
            <a:ext cx="12089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7375E"/>
              </a:buClr>
              <a:buSzPct val="11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2400">
                <a:solidFill>
                  <a:srgbClr val="17375E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Florida DOT</a:t>
            </a:r>
          </a:p>
        </p:txBody>
      </p:sp>
    </p:spTree>
    <p:extLst>
      <p:ext uri="{BB962C8B-B14F-4D97-AF65-F5344CB8AC3E}">
        <p14:creationId xmlns:p14="http://schemas.microsoft.com/office/powerpoint/2010/main" val="1970934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AF1F-5856-40A3-B583-67D9496E9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Phoenix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AEB8C-580B-4A77-849B-40EAF542E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2251292"/>
          </a:xfrm>
        </p:spPr>
        <p:txBody>
          <a:bodyPr/>
          <a:lstStyle/>
          <a:p>
            <a:r>
              <a:rPr lang="en-US" dirty="0"/>
              <a:t>New test to measure the water in fresh concrete</a:t>
            </a:r>
          </a:p>
          <a:p>
            <a:r>
              <a:rPr lang="en-US" dirty="0"/>
              <a:t>Developed by Dr. Tyler Ley, Oklahoma State University</a:t>
            </a:r>
          </a:p>
          <a:p>
            <a:r>
              <a:rPr lang="en-US" dirty="0"/>
              <a:t>Easy to operate</a:t>
            </a:r>
          </a:p>
          <a:p>
            <a:r>
              <a:rPr lang="en-US" dirty="0"/>
              <a:t>Once the test begins, no attention is required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6B0B53-2BA7-4E96-8553-054DC2F9510F}"/>
              </a:ext>
            </a:extLst>
          </p:cNvPr>
          <p:cNvGrpSpPr/>
          <p:nvPr/>
        </p:nvGrpSpPr>
        <p:grpSpPr>
          <a:xfrm>
            <a:off x="100608" y="3201348"/>
            <a:ext cx="9119592" cy="3104078"/>
            <a:chOff x="100608" y="3201348"/>
            <a:chExt cx="9119592" cy="31040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87841C-7A6E-4220-94F9-B03A4ED00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7440" y="3709444"/>
              <a:ext cx="2804160" cy="210312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8E2396-9B29-4F41-A90E-3F16FF50C9D1}"/>
                </a:ext>
              </a:extLst>
            </p:cNvPr>
            <p:cNvSpPr txBox="1"/>
            <p:nvPr/>
          </p:nvSpPr>
          <p:spPr>
            <a:xfrm>
              <a:off x="2743200" y="5905316"/>
              <a:ext cx="6477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602E04"/>
                  </a:solidFill>
                </a:rPr>
                <a:t>A hot plate and a “branding iron” heat the concrete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09DCCD-F6D7-469C-A55C-76B47AC705E2}"/>
                </a:ext>
              </a:extLst>
            </p:cNvPr>
            <p:cNvSpPr txBox="1"/>
            <p:nvPr/>
          </p:nvSpPr>
          <p:spPr>
            <a:xfrm>
              <a:off x="236392" y="3201348"/>
              <a:ext cx="63430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solidFill>
                    <a:srgbClr val="602E04"/>
                  </a:solidFill>
                </a:rPr>
                <a:t>Run it on the back of a pickup</a:t>
              </a:r>
              <a:endParaRPr lang="en-US" sz="2000" dirty="0">
                <a:solidFill>
                  <a:srgbClr val="602E04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1ED35A-0679-4278-8DE4-E45590F26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08" y="3789040"/>
              <a:ext cx="2743200" cy="2057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C2CA05-41B1-4D5C-9D8D-4A0BA92DBE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24" b="11832"/>
            <a:stretch/>
          </p:blipFill>
          <p:spPr>
            <a:xfrm>
              <a:off x="3218375" y="3851492"/>
              <a:ext cx="2763325" cy="1993182"/>
            </a:xfrm>
            <a:prstGeom prst="rect">
              <a:avLst/>
            </a:prstGeom>
          </p:spPr>
        </p:pic>
      </p:grpSp>
      <p:pic>
        <p:nvPicPr>
          <p:cNvPr id="10" name="Picture 2" descr="C:\Users\jim.grove\Documents\Pictures\My Origanal Pictures\2014-08-04 ND MCL\IMG_1228.JPG">
            <a:extLst>
              <a:ext uri="{FF2B5EF4-FFF2-40B4-BE49-F238E27FC236}">
                <a16:creationId xmlns:a16="http://schemas.microsoft.com/office/drawing/2014/main" id="{B5D2C7F7-39BF-4580-88AA-9FBE8BE5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431546" cy="107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29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B18B-819A-4799-B0CA-C32E576C5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Phoenix Procedure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496C80-F030-4648-B5BF-7A3DD9297415}"/>
              </a:ext>
            </a:extLst>
          </p:cNvPr>
          <p:cNvGrpSpPr/>
          <p:nvPr/>
        </p:nvGrpSpPr>
        <p:grpSpPr>
          <a:xfrm>
            <a:off x="1065222" y="1219200"/>
            <a:ext cx="7164378" cy="5138465"/>
            <a:chOff x="506806" y="1519412"/>
            <a:chExt cx="7164378" cy="51384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1CE8F9-A442-4659-B678-FB00D7903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98" r="8548"/>
            <a:stretch/>
          </p:blipFill>
          <p:spPr>
            <a:xfrm>
              <a:off x="1822041" y="4267881"/>
              <a:ext cx="1815650" cy="162006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85023F-A7CF-41CC-9D83-8DF2550DA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2041" y="1535640"/>
              <a:ext cx="1815650" cy="187518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B44B6F-061E-4740-A327-C28BB9B94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6571"/>
            <a:stretch/>
          </p:blipFill>
          <p:spPr>
            <a:xfrm>
              <a:off x="5433675" y="4294108"/>
              <a:ext cx="1922142" cy="16454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18446C-0FB5-48CF-8465-C014BBAC8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33675" y="1519412"/>
              <a:ext cx="1922142" cy="18953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439DE1-BD2C-4F2D-B2B7-1343089D63AC}"/>
                </a:ext>
              </a:extLst>
            </p:cNvPr>
            <p:cNvSpPr txBox="1"/>
            <p:nvPr/>
          </p:nvSpPr>
          <p:spPr>
            <a:xfrm>
              <a:off x="584317" y="2269792"/>
              <a:ext cx="1237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FF"/>
                  </a:solidFill>
                </a:rPr>
                <a:t>Step 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7F62AF-8E4B-483D-9554-9CF1BBFCF21B}"/>
                </a:ext>
              </a:extLst>
            </p:cNvPr>
            <p:cNvSpPr txBox="1"/>
            <p:nvPr/>
          </p:nvSpPr>
          <p:spPr>
            <a:xfrm>
              <a:off x="4195951" y="2222396"/>
              <a:ext cx="1237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FF"/>
                  </a:solidFill>
                </a:rPr>
                <a:t>Step 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AFAA0B-A880-4D40-8C09-4D9CAD99A75E}"/>
                </a:ext>
              </a:extLst>
            </p:cNvPr>
            <p:cNvSpPr txBox="1"/>
            <p:nvPr/>
          </p:nvSpPr>
          <p:spPr>
            <a:xfrm>
              <a:off x="4251916" y="4996647"/>
              <a:ext cx="1237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FF"/>
                  </a:solidFill>
                </a:rPr>
                <a:t>Step 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FE3998-1D11-42EA-A956-0A618F69AD2E}"/>
                </a:ext>
              </a:extLst>
            </p:cNvPr>
            <p:cNvSpPr txBox="1"/>
            <p:nvPr/>
          </p:nvSpPr>
          <p:spPr>
            <a:xfrm>
              <a:off x="506806" y="4932174"/>
              <a:ext cx="1237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FF"/>
                  </a:solidFill>
                </a:rPr>
                <a:t>Step 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7D858D-F0D1-4F43-896D-5FD7DA400361}"/>
                </a:ext>
              </a:extLst>
            </p:cNvPr>
            <p:cNvSpPr txBox="1"/>
            <p:nvPr/>
          </p:nvSpPr>
          <p:spPr>
            <a:xfrm>
              <a:off x="1459795" y="3410820"/>
              <a:ext cx="24981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Measure unit weight of Concrete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317E90-2821-41BA-B4FD-7FB123392037}"/>
                </a:ext>
              </a:extLst>
            </p:cNvPr>
            <p:cNvSpPr txBox="1"/>
            <p:nvPr/>
          </p:nvSpPr>
          <p:spPr>
            <a:xfrm>
              <a:off x="5167193" y="3403900"/>
              <a:ext cx="24551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Weigh the pan and concrete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ABEE4E-AE3D-4B05-8E28-294325DBE226}"/>
                </a:ext>
              </a:extLst>
            </p:cNvPr>
            <p:cNvSpPr txBox="1"/>
            <p:nvPr/>
          </p:nvSpPr>
          <p:spPr>
            <a:xfrm>
              <a:off x="1491879" y="5991343"/>
              <a:ext cx="2466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Heat the concrete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D7049B-9D4F-4F06-BC6C-76D3E3DB63CC}"/>
                </a:ext>
              </a:extLst>
            </p:cNvPr>
            <p:cNvSpPr txBox="1"/>
            <p:nvPr/>
          </p:nvSpPr>
          <p:spPr>
            <a:xfrm>
              <a:off x="5118307" y="5991343"/>
              <a:ext cx="2552877" cy="666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</a:rPr>
                <a:t>Weigh the pan and concrete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0827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C2A6F-BD05-490C-A0EE-64C3251C9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Induction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FA93F-CEB0-4773-A18E-64985AD29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344" y="2123240"/>
            <a:ext cx="5879656" cy="389656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Easy to use</a:t>
            </a:r>
          </a:p>
          <a:p>
            <a:pPr>
              <a:spcBef>
                <a:spcPts val="1200"/>
              </a:spcBef>
            </a:pPr>
            <a:r>
              <a:rPr lang="en-US" dirty="0"/>
              <a:t>High accuracy </a:t>
            </a:r>
          </a:p>
          <a:p>
            <a:pPr>
              <a:spcBef>
                <a:spcPts val="1200"/>
              </a:spcBef>
            </a:pPr>
            <a:r>
              <a:rPr lang="en-US" dirty="0"/>
              <a:t>Non-destructive</a:t>
            </a:r>
          </a:p>
          <a:p>
            <a:pPr>
              <a:spcBef>
                <a:spcPts val="1200"/>
              </a:spcBef>
            </a:pPr>
            <a:r>
              <a:rPr lang="en-US" dirty="0"/>
              <a:t>Almost real time</a:t>
            </a:r>
          </a:p>
          <a:p>
            <a:pPr>
              <a:spcBef>
                <a:spcPts val="1200"/>
              </a:spcBef>
            </a:pPr>
            <a:r>
              <a:rPr lang="en-US" dirty="0"/>
              <a:t>Rapid measurement</a:t>
            </a:r>
          </a:p>
          <a:p>
            <a:pPr>
              <a:spcBef>
                <a:spcPts val="1200"/>
              </a:spcBef>
            </a:pPr>
            <a:r>
              <a:rPr lang="en-US" dirty="0"/>
              <a:t>Significant cost savings</a:t>
            </a:r>
          </a:p>
          <a:p>
            <a:pPr>
              <a:spcBef>
                <a:spcPts val="1200"/>
              </a:spcBef>
            </a:pPr>
            <a:r>
              <a:rPr lang="en-US" dirty="0"/>
              <a:t>Independent of the base material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8CAAED-D02F-43D5-9FA8-DA32A8F0F047}"/>
              </a:ext>
            </a:extLst>
          </p:cNvPr>
          <p:cNvGrpSpPr/>
          <p:nvPr/>
        </p:nvGrpSpPr>
        <p:grpSpPr>
          <a:xfrm>
            <a:off x="6742004" y="1371600"/>
            <a:ext cx="2020996" cy="4764985"/>
            <a:chOff x="6781800" y="1460079"/>
            <a:chExt cx="2097196" cy="52221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CB9FA5-4F2A-4B04-909B-726C15C58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000" t="6666" r="33741"/>
            <a:stretch/>
          </p:blipFill>
          <p:spPr>
            <a:xfrm>
              <a:off x="6781800" y="3124200"/>
              <a:ext cx="2097196" cy="3558064"/>
            </a:xfrm>
            <a:prstGeom prst="rect">
              <a:avLst/>
            </a:prstGeom>
          </p:spPr>
        </p:pic>
        <p:pic>
          <p:nvPicPr>
            <p:cNvPr id="6" name="Picture 2" descr="C:\Users\jim.grove\Documents\Pictures\Pictures\Jim's FHWA pictures\Testing\T2\05_25_10 520 paving 055.jpg">
              <a:extLst>
                <a:ext uri="{FF2B5EF4-FFF2-40B4-BE49-F238E27FC236}">
                  <a16:creationId xmlns:a16="http://schemas.microsoft.com/office/drawing/2014/main" id="{D0E41852-6028-4B82-A3D0-E1D6F702E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1460079"/>
              <a:ext cx="2097196" cy="1572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83D7027-862C-4A07-AD7A-AAA68D3AB29B}"/>
              </a:ext>
            </a:extLst>
          </p:cNvPr>
          <p:cNvSpPr txBox="1"/>
          <p:nvPr/>
        </p:nvSpPr>
        <p:spPr>
          <a:xfrm>
            <a:off x="597344" y="1410922"/>
            <a:ext cx="2907856" cy="55399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Advantages</a:t>
            </a:r>
          </a:p>
        </p:txBody>
      </p:sp>
    </p:spTree>
    <p:extLst>
      <p:ext uri="{BB962C8B-B14F-4D97-AF65-F5344CB8AC3E}">
        <p14:creationId xmlns:p14="http://schemas.microsoft.com/office/powerpoint/2010/main" val="1504568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24213A-AAD9-412A-BC1B-631371D4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Induction Technology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35FFB-F9C2-4B9E-AFD7-FAAA3D38D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00600"/>
            <a:ext cx="6629400" cy="1447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Quality Control and Agency Acceptance</a:t>
            </a:r>
          </a:p>
          <a:p>
            <a:pPr>
              <a:spcBef>
                <a:spcPts val="600"/>
              </a:spcBef>
            </a:pPr>
            <a:r>
              <a:rPr lang="en-US" dirty="0"/>
              <a:t>AASHTO Test Method (AASHTO T 359-18)</a:t>
            </a:r>
          </a:p>
          <a:p>
            <a:pPr>
              <a:spcBef>
                <a:spcPts val="600"/>
              </a:spcBef>
            </a:pPr>
            <a:r>
              <a:rPr lang="en-US" dirty="0"/>
              <a:t>ASTM Test Method in the works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pic>
        <p:nvPicPr>
          <p:cNvPr id="10" name="Picture 2" descr="H:\Photos\MCL Field Projects\2013\MI1305\Lab\IMG_5934.JPG">
            <a:extLst>
              <a:ext uri="{FF2B5EF4-FFF2-40B4-BE49-F238E27FC236}">
                <a16:creationId xmlns:a16="http://schemas.microsoft.com/office/drawing/2014/main" id="{B0832432-D2DC-451B-99D9-28F292042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63" r="11852"/>
          <a:stretch/>
        </p:blipFill>
        <p:spPr bwMode="auto">
          <a:xfrm>
            <a:off x="381000" y="2080327"/>
            <a:ext cx="25781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40E13C-B9CB-49CA-BD44-52FAA7C2745A}"/>
              </a:ext>
            </a:extLst>
          </p:cNvPr>
          <p:cNvSpPr txBox="1"/>
          <p:nvPr/>
        </p:nvSpPr>
        <p:spPr>
          <a:xfrm>
            <a:off x="1123030" y="152134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Step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FBF36-D021-4760-A0C5-C2E562E7971D}"/>
              </a:ext>
            </a:extLst>
          </p:cNvPr>
          <p:cNvSpPr txBox="1"/>
          <p:nvPr/>
        </p:nvSpPr>
        <p:spPr>
          <a:xfrm>
            <a:off x="478695" y="4343400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Place the target</a:t>
            </a:r>
          </a:p>
        </p:txBody>
      </p:sp>
      <p:pic>
        <p:nvPicPr>
          <p:cNvPr id="13" name="Picture 3" descr="C:\Documents and Settings\jim.grove\My Documents\Pictures\Pictures\Jim's FHWA pictures\MIT Scan 2\US 30 paving 033.jpg">
            <a:extLst>
              <a:ext uri="{FF2B5EF4-FFF2-40B4-BE49-F238E27FC236}">
                <a16:creationId xmlns:a16="http://schemas.microsoft.com/office/drawing/2014/main" id="{A48193C2-F0FB-4600-A916-983D131A0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4352" y="207446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749C6F-4367-47F9-8E07-3B944E046B29}"/>
              </a:ext>
            </a:extLst>
          </p:cNvPr>
          <p:cNvSpPr txBox="1"/>
          <p:nvPr/>
        </p:nvSpPr>
        <p:spPr>
          <a:xfrm>
            <a:off x="4194929" y="157328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Step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9ACCD0-9CE3-41D8-8571-DAEC5945CBEC}"/>
              </a:ext>
            </a:extLst>
          </p:cNvPr>
          <p:cNvSpPr txBox="1"/>
          <p:nvPr/>
        </p:nvSpPr>
        <p:spPr>
          <a:xfrm>
            <a:off x="4038600" y="4343400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Pave over 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5FCA8B-BED9-4DB0-9B45-9F68EA7A59DA}"/>
              </a:ext>
            </a:extLst>
          </p:cNvPr>
          <p:cNvSpPr txBox="1"/>
          <p:nvPr/>
        </p:nvSpPr>
        <p:spPr>
          <a:xfrm>
            <a:off x="6902053" y="155893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Step 3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F79EA0C7-F4E9-4001-ADE1-340B80A6D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80" r="6426" b="-194"/>
          <a:stretch/>
        </p:blipFill>
        <p:spPr bwMode="auto">
          <a:xfrm>
            <a:off x="390306" y="2051647"/>
            <a:ext cx="2578100" cy="232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H:\Photos\MCL Field Projects\2013\MI1305\Lab\IMG_5934.JPG">
            <a:extLst>
              <a:ext uri="{FF2B5EF4-FFF2-40B4-BE49-F238E27FC236}">
                <a16:creationId xmlns:a16="http://schemas.microsoft.com/office/drawing/2014/main" id="{5D30D0AC-1C33-4EA0-BFCB-A82E70907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32" r="11852"/>
          <a:stretch/>
        </p:blipFill>
        <p:spPr bwMode="auto">
          <a:xfrm>
            <a:off x="390305" y="2044768"/>
            <a:ext cx="253292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E84D02-633F-485D-AA09-856655655F21}"/>
              </a:ext>
            </a:extLst>
          </p:cNvPr>
          <p:cNvSpPr/>
          <p:nvPr/>
        </p:nvSpPr>
        <p:spPr>
          <a:xfrm>
            <a:off x="3584173" y="1062335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MIT Scan T3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3B7D8-9649-4000-9643-DA32E85388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05" t="21032" r="12495" b="26391"/>
          <a:stretch/>
        </p:blipFill>
        <p:spPr>
          <a:xfrm rot="16200000">
            <a:off x="6313051" y="2559647"/>
            <a:ext cx="2286000" cy="12699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F398E25-7D63-4BF3-94B1-0C637B8AAAA2}"/>
              </a:ext>
            </a:extLst>
          </p:cNvPr>
          <p:cNvSpPr txBox="1"/>
          <p:nvPr/>
        </p:nvSpPr>
        <p:spPr>
          <a:xfrm>
            <a:off x="6344606" y="4343400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Locate the target</a:t>
            </a:r>
          </a:p>
        </p:txBody>
      </p:sp>
    </p:spTree>
    <p:extLst>
      <p:ext uri="{BB962C8B-B14F-4D97-AF65-F5344CB8AC3E}">
        <p14:creationId xmlns:p14="http://schemas.microsoft.com/office/powerpoint/2010/main" val="2588034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C18A9-CC47-4E9A-AAC8-16B330E78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Induction Technology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9E286B-7AF0-4941-8BE1-7BBC7B63E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524000"/>
            <a:ext cx="5571016" cy="403543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2A89CE5-BBC7-48F1-8FCB-CAA55503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07" t="25711" r="38953"/>
          <a:stretch>
            <a:fillRect/>
          </a:stretch>
        </p:blipFill>
        <p:spPr bwMode="auto">
          <a:xfrm>
            <a:off x="195535" y="658724"/>
            <a:ext cx="1633265" cy="330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37DCE9-12B6-45DD-BC85-6AE823CFF6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66" r="6667"/>
          <a:stretch/>
        </p:blipFill>
        <p:spPr>
          <a:xfrm>
            <a:off x="76200" y="4114800"/>
            <a:ext cx="2527739" cy="198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36B858-76E2-4185-AF91-E852F2EEDA9B}"/>
              </a:ext>
            </a:extLst>
          </p:cNvPr>
          <p:cNvSpPr txBox="1"/>
          <p:nvPr/>
        </p:nvSpPr>
        <p:spPr>
          <a:xfrm>
            <a:off x="3011905" y="5638800"/>
            <a:ext cx="5598695" cy="4755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FHWA Mobile Concrete Trailer 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61C385-C5A7-4E38-85A1-2BD97FA2B917}"/>
              </a:ext>
            </a:extLst>
          </p:cNvPr>
          <p:cNvSpPr/>
          <p:nvPr/>
        </p:nvSpPr>
        <p:spPr>
          <a:xfrm>
            <a:off x="3584173" y="1062335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MIT Scan T3</a:t>
            </a:r>
          </a:p>
        </p:txBody>
      </p:sp>
    </p:spTree>
    <p:extLst>
      <p:ext uri="{BB962C8B-B14F-4D97-AF65-F5344CB8AC3E}">
        <p14:creationId xmlns:p14="http://schemas.microsoft.com/office/powerpoint/2010/main" val="3477398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4416C-01B5-4F9E-8C51-B4285F39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99D4A-8131-418F-A5A8-41D0AC443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3352800" cy="3581400"/>
          </a:xfrm>
        </p:spPr>
        <p:txBody>
          <a:bodyPr/>
          <a:lstStyle/>
          <a:p>
            <a:r>
              <a:rPr lang="en-US" dirty="0"/>
              <a:t>Iowa DOT</a:t>
            </a:r>
          </a:p>
          <a:p>
            <a:r>
              <a:rPr lang="en-US" dirty="0"/>
              <a:t>Wisconsin DOT</a:t>
            </a:r>
          </a:p>
          <a:p>
            <a:r>
              <a:rPr lang="en-US" dirty="0"/>
              <a:t>Minnesota DOT</a:t>
            </a:r>
          </a:p>
          <a:p>
            <a:r>
              <a:rPr lang="en-US" dirty="0"/>
              <a:t>West Virginia DOT</a:t>
            </a:r>
          </a:p>
          <a:p>
            <a:r>
              <a:rPr lang="en-US" dirty="0"/>
              <a:t>Illinois Tollway</a:t>
            </a:r>
          </a:p>
          <a:p>
            <a:r>
              <a:rPr lang="en-US" dirty="0"/>
              <a:t>Alabama DOT</a:t>
            </a:r>
          </a:p>
          <a:p>
            <a:r>
              <a:rPr lang="en-US" dirty="0"/>
              <a:t>Nevada DOT</a:t>
            </a:r>
          </a:p>
          <a:p>
            <a:r>
              <a:rPr lang="en-US" dirty="0"/>
              <a:t>Pennsylvania DOT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FE7F2-E933-4CD6-9ED0-BC2DBB498330}"/>
              </a:ext>
            </a:extLst>
          </p:cNvPr>
          <p:cNvSpPr txBox="1"/>
          <p:nvPr/>
        </p:nvSpPr>
        <p:spPr>
          <a:xfrm>
            <a:off x="228600" y="1229380"/>
            <a:ext cx="51054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Full-Fledged Implementation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BE1317-3D74-4318-A1C1-90B920C9B384}"/>
              </a:ext>
            </a:extLst>
          </p:cNvPr>
          <p:cNvSpPr txBox="1">
            <a:spLocks/>
          </p:cNvSpPr>
          <p:nvPr/>
        </p:nvSpPr>
        <p:spPr bwMode="auto">
          <a:xfrm>
            <a:off x="4447449" y="2438015"/>
            <a:ext cx="4267200" cy="134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itchFamily="34" charset="0"/>
              <a:buChar char="•"/>
              <a:defRPr sz="2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Washington State DOT </a:t>
            </a:r>
          </a:p>
          <a:p>
            <a:r>
              <a:rPr lang="en-US" b="0" dirty="0"/>
              <a:t>North Dakota DOT</a:t>
            </a:r>
          </a:p>
          <a:p>
            <a:pPr>
              <a:buFont typeface="Wingdings" pitchFamily="2" charset="2"/>
              <a:buChar char="Ø"/>
            </a:pPr>
            <a:endParaRPr lang="en-US" b="0" dirty="0"/>
          </a:p>
          <a:p>
            <a:pPr>
              <a:buFont typeface="Wingdings" pitchFamily="2" charset="2"/>
              <a:buChar char="Ø"/>
            </a:pPr>
            <a:endParaRPr lang="en-US" b="0" dirty="0"/>
          </a:p>
          <a:p>
            <a:pPr>
              <a:buFont typeface="Wingdings" pitchFamily="2" charset="2"/>
              <a:buChar char="Ø"/>
            </a:pPr>
            <a:endParaRPr lang="en-US" b="0" dirty="0"/>
          </a:p>
          <a:p>
            <a:pPr>
              <a:buFont typeface="Wingdings" pitchFamily="2" charset="2"/>
              <a:buChar char="Ø"/>
            </a:pPr>
            <a:endParaRPr lang="en-US" b="0" dirty="0"/>
          </a:p>
          <a:p>
            <a:pPr marL="0" indent="0">
              <a:buFont typeface="Wingdings" pitchFamily="2" charset="2"/>
              <a:buNone/>
            </a:pPr>
            <a:endParaRPr lang="en-US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F8852D-46A5-4735-81EC-4568315FEB2C}"/>
              </a:ext>
            </a:extLst>
          </p:cNvPr>
          <p:cNvSpPr txBox="1"/>
          <p:nvPr/>
        </p:nvSpPr>
        <p:spPr>
          <a:xfrm>
            <a:off x="4495800" y="1905000"/>
            <a:ext cx="4070909" cy="55399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Implementing in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76CEC-5223-40C2-BE6B-FC554FFEEEB8}"/>
              </a:ext>
            </a:extLst>
          </p:cNvPr>
          <p:cNvSpPr txBox="1"/>
          <p:nvPr/>
        </p:nvSpPr>
        <p:spPr>
          <a:xfrm>
            <a:off x="4508288" y="3429000"/>
            <a:ext cx="3244516" cy="55399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2019 or beyond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92190E-075D-4F8D-8B7C-68EB7CF49918}"/>
              </a:ext>
            </a:extLst>
          </p:cNvPr>
          <p:cNvSpPr txBox="1">
            <a:spLocks/>
          </p:cNvSpPr>
          <p:nvPr/>
        </p:nvSpPr>
        <p:spPr bwMode="auto">
          <a:xfrm>
            <a:off x="4508287" y="4051157"/>
            <a:ext cx="3568913" cy="219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itchFamily="34" charset="0"/>
              <a:buChar char="•"/>
              <a:defRPr sz="24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Delaware DOT</a:t>
            </a:r>
          </a:p>
          <a:p>
            <a:r>
              <a:rPr lang="en-US" b="0" dirty="0"/>
              <a:t>Florida DOT</a:t>
            </a:r>
          </a:p>
          <a:p>
            <a:r>
              <a:rPr lang="en-US" b="0" dirty="0"/>
              <a:t>Indiana DOT</a:t>
            </a:r>
          </a:p>
          <a:p>
            <a:r>
              <a:rPr lang="en-US" b="0" dirty="0"/>
              <a:t>North Carolina DOT</a:t>
            </a:r>
          </a:p>
          <a:p>
            <a:r>
              <a:rPr lang="en-US" b="0" dirty="0"/>
              <a:t>Arizona DOT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Ø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Ø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Ø"/>
            </a:pPr>
            <a:endParaRPr lang="en-US" sz="2400" b="0" dirty="0"/>
          </a:p>
          <a:p>
            <a:pPr marL="0" indent="0">
              <a:buFont typeface="Wingdings" pitchFamily="2" charset="2"/>
              <a:buNone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852145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2607A00-2B0A-463A-BBBA-45FDB4F6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Induction Technology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D42A66-1DED-4C67-A126-3819C1E86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2057399"/>
          </a:xfrm>
        </p:spPr>
        <p:txBody>
          <a:bodyPr/>
          <a:lstStyle/>
          <a:p>
            <a:r>
              <a:rPr lang="en-US" dirty="0"/>
              <a:t>No track  is required</a:t>
            </a:r>
          </a:p>
          <a:p>
            <a:r>
              <a:rPr lang="en-US" dirty="0"/>
              <a:t>Utilizes a laser</a:t>
            </a:r>
          </a:p>
          <a:p>
            <a:r>
              <a:rPr lang="en-US" dirty="0"/>
              <a:t>Has wheels so it can move on the pavement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1AC2BA-A215-4A42-A878-E890A4F05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6480" y="3025284"/>
            <a:ext cx="3581400" cy="23155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737337-4A49-4646-8265-14AE014FA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028321"/>
            <a:ext cx="2682240" cy="20116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804A821-3E1D-4832-BF2C-14ED265B8114}"/>
              </a:ext>
            </a:extLst>
          </p:cNvPr>
          <p:cNvSpPr/>
          <p:nvPr/>
        </p:nvSpPr>
        <p:spPr>
          <a:xfrm>
            <a:off x="3584173" y="1062335"/>
            <a:ext cx="191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Dowel Scan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2EE2DB-6DEC-470F-8D84-FD94440248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7" y="4008120"/>
            <a:ext cx="268224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7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47E1-5376-4324-9155-8FAF1B58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9E3D4-3EBF-47A4-9F63-91DEF4B0C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Implement new and proven concrete technologies</a:t>
            </a:r>
          </a:p>
          <a:p>
            <a:pPr>
              <a:spcBef>
                <a:spcPts val="600"/>
              </a:spcBef>
            </a:pPr>
            <a:r>
              <a:rPr lang="en-US" dirty="0"/>
              <a:t>Evaluate new tests and equipment</a:t>
            </a:r>
          </a:p>
          <a:p>
            <a:pPr>
              <a:spcBef>
                <a:spcPts val="600"/>
              </a:spcBef>
            </a:pPr>
            <a:r>
              <a:rPr lang="en-US" dirty="0"/>
              <a:t>Demonstrate the benefits of statistical materials acceptance in both agency acceptance programs and industry quality control applications</a:t>
            </a:r>
          </a:p>
          <a:p>
            <a:pPr>
              <a:spcBef>
                <a:spcPts val="600"/>
              </a:spcBef>
            </a:pPr>
            <a:r>
              <a:rPr lang="en-US" dirty="0"/>
              <a:t>Assist states with concrete issues 	</a:t>
            </a:r>
          </a:p>
          <a:p>
            <a:pPr>
              <a:spcBef>
                <a:spcPts val="600"/>
              </a:spcBef>
            </a:pPr>
            <a:r>
              <a:rPr lang="en-US" dirty="0"/>
              <a:t>Specification review and development</a:t>
            </a:r>
          </a:p>
          <a:p>
            <a:pPr>
              <a:spcBef>
                <a:spcPts val="600"/>
              </a:spcBef>
            </a:pPr>
            <a:r>
              <a:rPr lang="en-US" dirty="0"/>
              <a:t>Technical assistance</a:t>
            </a:r>
          </a:p>
          <a:p>
            <a:pPr>
              <a:spcBef>
                <a:spcPts val="600"/>
              </a:spcBef>
            </a:pPr>
            <a:r>
              <a:rPr lang="en-US" dirty="0"/>
              <a:t>Forensics</a:t>
            </a:r>
          </a:p>
        </p:txBody>
      </p:sp>
    </p:spTree>
    <p:extLst>
      <p:ext uri="{BB962C8B-B14F-4D97-AF65-F5344CB8AC3E}">
        <p14:creationId xmlns:p14="http://schemas.microsoft.com/office/powerpoint/2010/main" val="622579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1524000"/>
            <a:ext cx="7499360" cy="4660900"/>
            <a:chOff x="762000" y="1138238"/>
            <a:chExt cx="7499360" cy="4660900"/>
          </a:xfrm>
          <a:noFill/>
        </p:grpSpPr>
        <p:grpSp>
          <p:nvGrpSpPr>
            <p:cNvPr id="4345" name="Group 249"/>
            <p:cNvGrpSpPr>
              <a:grpSpLocks/>
            </p:cNvGrpSpPr>
            <p:nvPr/>
          </p:nvGrpSpPr>
          <p:grpSpPr bwMode="auto">
            <a:xfrm>
              <a:off x="762000" y="1138238"/>
              <a:ext cx="7499360" cy="4660900"/>
              <a:chOff x="96" y="1200"/>
              <a:chExt cx="4724" cy="2936"/>
            </a:xfrm>
            <a:grpFill/>
          </p:grpSpPr>
          <p:grpSp>
            <p:nvGrpSpPr>
              <p:cNvPr id="4329" name="Group 233"/>
              <p:cNvGrpSpPr>
                <a:grpSpLocks/>
              </p:cNvGrpSpPr>
              <p:nvPr/>
            </p:nvGrpSpPr>
            <p:grpSpPr bwMode="auto">
              <a:xfrm>
                <a:off x="96" y="1200"/>
                <a:ext cx="4724" cy="2785"/>
                <a:chOff x="50" y="1104"/>
                <a:chExt cx="4724" cy="2785"/>
              </a:xfrm>
              <a:grpFill/>
            </p:grpSpPr>
            <p:sp>
              <p:nvSpPr>
                <p:cNvPr id="4216" name="Freeform 120"/>
                <p:cNvSpPr>
                  <a:spLocks/>
                </p:cNvSpPr>
                <p:nvPr/>
              </p:nvSpPr>
              <p:spPr bwMode="auto">
                <a:xfrm>
                  <a:off x="268" y="1152"/>
                  <a:ext cx="576" cy="409"/>
                </a:xfrm>
                <a:custGeom>
                  <a:avLst/>
                  <a:gdLst>
                    <a:gd name="T0" fmla="*/ 27 w 730"/>
                    <a:gd name="T1" fmla="*/ 112 h 517"/>
                    <a:gd name="T2" fmla="*/ 17 w 730"/>
                    <a:gd name="T3" fmla="*/ 254 h 517"/>
                    <a:gd name="T4" fmla="*/ 35 w 730"/>
                    <a:gd name="T5" fmla="*/ 254 h 517"/>
                    <a:gd name="T6" fmla="*/ 25 w 730"/>
                    <a:gd name="T7" fmla="*/ 285 h 517"/>
                    <a:gd name="T8" fmla="*/ 12 w 730"/>
                    <a:gd name="T9" fmla="*/ 266 h 517"/>
                    <a:gd name="T10" fmla="*/ 0 w 730"/>
                    <a:gd name="T11" fmla="*/ 304 h 517"/>
                    <a:gd name="T12" fmla="*/ 52 w 730"/>
                    <a:gd name="T13" fmla="*/ 332 h 517"/>
                    <a:gd name="T14" fmla="*/ 54 w 730"/>
                    <a:gd name="T15" fmla="*/ 345 h 517"/>
                    <a:gd name="T16" fmla="*/ 67 w 730"/>
                    <a:gd name="T17" fmla="*/ 347 h 517"/>
                    <a:gd name="T18" fmla="*/ 133 w 730"/>
                    <a:gd name="T19" fmla="*/ 452 h 517"/>
                    <a:gd name="T20" fmla="*/ 208 w 730"/>
                    <a:gd name="T21" fmla="*/ 448 h 517"/>
                    <a:gd name="T22" fmla="*/ 263 w 730"/>
                    <a:gd name="T23" fmla="*/ 473 h 517"/>
                    <a:gd name="T24" fmla="*/ 289 w 730"/>
                    <a:gd name="T25" fmla="*/ 469 h 517"/>
                    <a:gd name="T26" fmla="*/ 457 w 730"/>
                    <a:gd name="T27" fmla="*/ 473 h 517"/>
                    <a:gd name="T28" fmla="*/ 647 w 730"/>
                    <a:gd name="T29" fmla="*/ 517 h 517"/>
                    <a:gd name="T30" fmla="*/ 651 w 730"/>
                    <a:gd name="T31" fmla="*/ 459 h 517"/>
                    <a:gd name="T32" fmla="*/ 730 w 730"/>
                    <a:gd name="T33" fmla="*/ 127 h 517"/>
                    <a:gd name="T34" fmla="*/ 225 w 730"/>
                    <a:gd name="T35" fmla="*/ 0 h 517"/>
                    <a:gd name="T36" fmla="*/ 228 w 730"/>
                    <a:gd name="T37" fmla="*/ 96 h 517"/>
                    <a:gd name="T38" fmla="*/ 204 w 730"/>
                    <a:gd name="T39" fmla="*/ 176 h 517"/>
                    <a:gd name="T40" fmla="*/ 200 w 730"/>
                    <a:gd name="T41" fmla="*/ 218 h 517"/>
                    <a:gd name="T42" fmla="*/ 147 w 730"/>
                    <a:gd name="T43" fmla="*/ 231 h 517"/>
                    <a:gd name="T44" fmla="*/ 143 w 730"/>
                    <a:gd name="T45" fmla="*/ 212 h 517"/>
                    <a:gd name="T46" fmla="*/ 187 w 730"/>
                    <a:gd name="T47" fmla="*/ 186 h 517"/>
                    <a:gd name="T48" fmla="*/ 183 w 730"/>
                    <a:gd name="T49" fmla="*/ 163 h 517"/>
                    <a:gd name="T50" fmla="*/ 143 w 730"/>
                    <a:gd name="T51" fmla="*/ 169 h 517"/>
                    <a:gd name="T52" fmla="*/ 173 w 730"/>
                    <a:gd name="T53" fmla="*/ 144 h 517"/>
                    <a:gd name="T54" fmla="*/ 194 w 730"/>
                    <a:gd name="T55" fmla="*/ 127 h 517"/>
                    <a:gd name="T56" fmla="*/ 31 w 730"/>
                    <a:gd name="T57" fmla="*/ 24 h 517"/>
                    <a:gd name="T58" fmla="*/ 17 w 730"/>
                    <a:gd name="T59" fmla="*/ 53 h 517"/>
                    <a:gd name="T60" fmla="*/ 27 w 730"/>
                    <a:gd name="T61" fmla="*/ 112 h 517"/>
                    <a:gd name="T62" fmla="*/ 27 w 730"/>
                    <a:gd name="T63" fmla="*/ 112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30" h="517">
                      <a:moveTo>
                        <a:pt x="27" y="112"/>
                      </a:moveTo>
                      <a:lnTo>
                        <a:pt x="17" y="254"/>
                      </a:lnTo>
                      <a:lnTo>
                        <a:pt x="35" y="254"/>
                      </a:lnTo>
                      <a:lnTo>
                        <a:pt x="25" y="285"/>
                      </a:lnTo>
                      <a:lnTo>
                        <a:pt x="12" y="266"/>
                      </a:lnTo>
                      <a:lnTo>
                        <a:pt x="0" y="304"/>
                      </a:lnTo>
                      <a:lnTo>
                        <a:pt x="52" y="332"/>
                      </a:lnTo>
                      <a:lnTo>
                        <a:pt x="54" y="345"/>
                      </a:lnTo>
                      <a:lnTo>
                        <a:pt x="67" y="347"/>
                      </a:lnTo>
                      <a:lnTo>
                        <a:pt x="133" y="452"/>
                      </a:lnTo>
                      <a:lnTo>
                        <a:pt x="208" y="448"/>
                      </a:lnTo>
                      <a:lnTo>
                        <a:pt x="263" y="473"/>
                      </a:lnTo>
                      <a:lnTo>
                        <a:pt x="289" y="469"/>
                      </a:lnTo>
                      <a:lnTo>
                        <a:pt x="457" y="473"/>
                      </a:lnTo>
                      <a:lnTo>
                        <a:pt x="647" y="517"/>
                      </a:lnTo>
                      <a:lnTo>
                        <a:pt x="651" y="459"/>
                      </a:lnTo>
                      <a:lnTo>
                        <a:pt x="730" y="127"/>
                      </a:lnTo>
                      <a:lnTo>
                        <a:pt x="225" y="0"/>
                      </a:lnTo>
                      <a:lnTo>
                        <a:pt x="228" y="96"/>
                      </a:lnTo>
                      <a:lnTo>
                        <a:pt x="204" y="176"/>
                      </a:lnTo>
                      <a:lnTo>
                        <a:pt x="200" y="218"/>
                      </a:lnTo>
                      <a:lnTo>
                        <a:pt x="147" y="231"/>
                      </a:lnTo>
                      <a:lnTo>
                        <a:pt x="143" y="212"/>
                      </a:lnTo>
                      <a:lnTo>
                        <a:pt x="187" y="186"/>
                      </a:lnTo>
                      <a:lnTo>
                        <a:pt x="183" y="163"/>
                      </a:lnTo>
                      <a:lnTo>
                        <a:pt x="143" y="169"/>
                      </a:lnTo>
                      <a:lnTo>
                        <a:pt x="173" y="144"/>
                      </a:lnTo>
                      <a:lnTo>
                        <a:pt x="194" y="127"/>
                      </a:lnTo>
                      <a:lnTo>
                        <a:pt x="31" y="24"/>
                      </a:lnTo>
                      <a:lnTo>
                        <a:pt x="17" y="53"/>
                      </a:lnTo>
                      <a:lnTo>
                        <a:pt x="27" y="112"/>
                      </a:lnTo>
                      <a:lnTo>
                        <a:pt x="27" y="11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17" name="Freeform 121"/>
                <p:cNvSpPr>
                  <a:spLocks/>
                </p:cNvSpPr>
                <p:nvPr/>
              </p:nvSpPr>
              <p:spPr bwMode="auto">
                <a:xfrm>
                  <a:off x="403" y="1176"/>
                  <a:ext cx="27" cy="30"/>
                </a:xfrm>
                <a:custGeom>
                  <a:avLst/>
                  <a:gdLst>
                    <a:gd name="T0" fmla="*/ 0 w 35"/>
                    <a:gd name="T1" fmla="*/ 17 h 38"/>
                    <a:gd name="T2" fmla="*/ 27 w 35"/>
                    <a:gd name="T3" fmla="*/ 0 h 38"/>
                    <a:gd name="T4" fmla="*/ 35 w 35"/>
                    <a:gd name="T5" fmla="*/ 17 h 38"/>
                    <a:gd name="T6" fmla="*/ 29 w 35"/>
                    <a:gd name="T7" fmla="*/ 38 h 38"/>
                    <a:gd name="T8" fmla="*/ 0 w 35"/>
                    <a:gd name="T9" fmla="*/ 17 h 38"/>
                    <a:gd name="T10" fmla="*/ 0 w 35"/>
                    <a:gd name="T11" fmla="*/ 17 h 38"/>
                    <a:gd name="T12" fmla="*/ 0 w 35"/>
                    <a:gd name="T13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8">
                      <a:moveTo>
                        <a:pt x="0" y="17"/>
                      </a:moveTo>
                      <a:lnTo>
                        <a:pt x="27" y="0"/>
                      </a:lnTo>
                      <a:lnTo>
                        <a:pt x="35" y="17"/>
                      </a:lnTo>
                      <a:lnTo>
                        <a:pt x="29" y="38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18" name="Freeform 122"/>
                <p:cNvSpPr>
                  <a:spLocks/>
                </p:cNvSpPr>
                <p:nvPr/>
              </p:nvSpPr>
              <p:spPr bwMode="auto">
                <a:xfrm>
                  <a:off x="801" y="2021"/>
                  <a:ext cx="488" cy="593"/>
                </a:xfrm>
                <a:custGeom>
                  <a:avLst/>
                  <a:gdLst>
                    <a:gd name="T0" fmla="*/ 133 w 618"/>
                    <a:gd name="T1" fmla="*/ 0 h 753"/>
                    <a:gd name="T2" fmla="*/ 434 w 618"/>
                    <a:gd name="T3" fmla="*/ 55 h 753"/>
                    <a:gd name="T4" fmla="*/ 411 w 618"/>
                    <a:gd name="T5" fmla="*/ 186 h 753"/>
                    <a:gd name="T6" fmla="*/ 618 w 618"/>
                    <a:gd name="T7" fmla="*/ 219 h 753"/>
                    <a:gd name="T8" fmla="*/ 538 w 618"/>
                    <a:gd name="T9" fmla="*/ 753 h 753"/>
                    <a:gd name="T10" fmla="*/ 0 w 618"/>
                    <a:gd name="T11" fmla="*/ 663 h 753"/>
                    <a:gd name="T12" fmla="*/ 133 w 618"/>
                    <a:gd name="T13" fmla="*/ 0 h 753"/>
                    <a:gd name="T14" fmla="*/ 133 w 618"/>
                    <a:gd name="T15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18" h="753">
                      <a:moveTo>
                        <a:pt x="133" y="0"/>
                      </a:moveTo>
                      <a:lnTo>
                        <a:pt x="434" y="55"/>
                      </a:lnTo>
                      <a:lnTo>
                        <a:pt x="411" y="186"/>
                      </a:lnTo>
                      <a:lnTo>
                        <a:pt x="618" y="219"/>
                      </a:lnTo>
                      <a:lnTo>
                        <a:pt x="538" y="753"/>
                      </a:lnTo>
                      <a:lnTo>
                        <a:pt x="0" y="663"/>
                      </a:lnTo>
                      <a:lnTo>
                        <a:pt x="133" y="0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19" name="Freeform 123"/>
                <p:cNvSpPr>
                  <a:spLocks/>
                </p:cNvSpPr>
                <p:nvPr/>
              </p:nvSpPr>
              <p:spPr bwMode="auto">
                <a:xfrm>
                  <a:off x="116" y="1402"/>
                  <a:ext cx="689" cy="568"/>
                </a:xfrm>
                <a:custGeom>
                  <a:avLst/>
                  <a:gdLst>
                    <a:gd name="T0" fmla="*/ 0 w 871"/>
                    <a:gd name="T1" fmla="*/ 538 h 720"/>
                    <a:gd name="T2" fmla="*/ 38 w 871"/>
                    <a:gd name="T3" fmla="*/ 355 h 720"/>
                    <a:gd name="T4" fmla="*/ 82 w 871"/>
                    <a:gd name="T5" fmla="*/ 302 h 720"/>
                    <a:gd name="T6" fmla="*/ 188 w 871"/>
                    <a:gd name="T7" fmla="*/ 0 h 720"/>
                    <a:gd name="T8" fmla="*/ 244 w 871"/>
                    <a:gd name="T9" fmla="*/ 15 h 720"/>
                    <a:gd name="T10" fmla="*/ 246 w 871"/>
                    <a:gd name="T11" fmla="*/ 29 h 720"/>
                    <a:gd name="T12" fmla="*/ 259 w 871"/>
                    <a:gd name="T13" fmla="*/ 30 h 720"/>
                    <a:gd name="T14" fmla="*/ 325 w 871"/>
                    <a:gd name="T15" fmla="*/ 135 h 720"/>
                    <a:gd name="T16" fmla="*/ 400 w 871"/>
                    <a:gd name="T17" fmla="*/ 131 h 720"/>
                    <a:gd name="T18" fmla="*/ 455 w 871"/>
                    <a:gd name="T19" fmla="*/ 156 h 720"/>
                    <a:gd name="T20" fmla="*/ 481 w 871"/>
                    <a:gd name="T21" fmla="*/ 152 h 720"/>
                    <a:gd name="T22" fmla="*/ 649 w 871"/>
                    <a:gd name="T23" fmla="*/ 156 h 720"/>
                    <a:gd name="T24" fmla="*/ 839 w 871"/>
                    <a:gd name="T25" fmla="*/ 200 h 720"/>
                    <a:gd name="T26" fmla="*/ 848 w 871"/>
                    <a:gd name="T27" fmla="*/ 222 h 720"/>
                    <a:gd name="T28" fmla="*/ 871 w 871"/>
                    <a:gd name="T29" fmla="*/ 255 h 720"/>
                    <a:gd name="T30" fmla="*/ 806 w 871"/>
                    <a:gd name="T31" fmla="*/ 354 h 720"/>
                    <a:gd name="T32" fmla="*/ 765 w 871"/>
                    <a:gd name="T33" fmla="*/ 390 h 720"/>
                    <a:gd name="T34" fmla="*/ 759 w 871"/>
                    <a:gd name="T35" fmla="*/ 416 h 720"/>
                    <a:gd name="T36" fmla="*/ 784 w 871"/>
                    <a:gd name="T37" fmla="*/ 443 h 720"/>
                    <a:gd name="T38" fmla="*/ 757 w 871"/>
                    <a:gd name="T39" fmla="*/ 504 h 720"/>
                    <a:gd name="T40" fmla="*/ 704 w 871"/>
                    <a:gd name="T41" fmla="*/ 720 h 720"/>
                    <a:gd name="T42" fmla="*/ 409 w 871"/>
                    <a:gd name="T43" fmla="*/ 650 h 720"/>
                    <a:gd name="T44" fmla="*/ 0 w 871"/>
                    <a:gd name="T45" fmla="*/ 538 h 720"/>
                    <a:gd name="T46" fmla="*/ 0 w 871"/>
                    <a:gd name="T47" fmla="*/ 538 h 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1" h="720">
                      <a:moveTo>
                        <a:pt x="0" y="538"/>
                      </a:moveTo>
                      <a:lnTo>
                        <a:pt x="38" y="355"/>
                      </a:lnTo>
                      <a:lnTo>
                        <a:pt x="82" y="302"/>
                      </a:lnTo>
                      <a:lnTo>
                        <a:pt x="188" y="0"/>
                      </a:lnTo>
                      <a:lnTo>
                        <a:pt x="244" y="15"/>
                      </a:lnTo>
                      <a:lnTo>
                        <a:pt x="246" y="29"/>
                      </a:lnTo>
                      <a:lnTo>
                        <a:pt x="259" y="30"/>
                      </a:lnTo>
                      <a:lnTo>
                        <a:pt x="325" y="135"/>
                      </a:lnTo>
                      <a:lnTo>
                        <a:pt x="400" y="131"/>
                      </a:lnTo>
                      <a:lnTo>
                        <a:pt x="455" y="156"/>
                      </a:lnTo>
                      <a:lnTo>
                        <a:pt x="481" y="152"/>
                      </a:lnTo>
                      <a:lnTo>
                        <a:pt x="649" y="156"/>
                      </a:lnTo>
                      <a:lnTo>
                        <a:pt x="839" y="200"/>
                      </a:lnTo>
                      <a:lnTo>
                        <a:pt x="848" y="222"/>
                      </a:lnTo>
                      <a:lnTo>
                        <a:pt x="871" y="255"/>
                      </a:lnTo>
                      <a:lnTo>
                        <a:pt x="806" y="354"/>
                      </a:lnTo>
                      <a:lnTo>
                        <a:pt x="765" y="390"/>
                      </a:lnTo>
                      <a:lnTo>
                        <a:pt x="759" y="416"/>
                      </a:lnTo>
                      <a:lnTo>
                        <a:pt x="784" y="443"/>
                      </a:lnTo>
                      <a:lnTo>
                        <a:pt x="757" y="504"/>
                      </a:lnTo>
                      <a:lnTo>
                        <a:pt x="704" y="720"/>
                      </a:lnTo>
                      <a:lnTo>
                        <a:pt x="409" y="650"/>
                      </a:lnTo>
                      <a:lnTo>
                        <a:pt x="0" y="538"/>
                      </a:lnTo>
                      <a:lnTo>
                        <a:pt x="0" y="53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20" name="Freeform 124"/>
                <p:cNvSpPr>
                  <a:spLocks/>
                </p:cNvSpPr>
                <p:nvPr/>
              </p:nvSpPr>
              <p:spPr bwMode="auto">
                <a:xfrm>
                  <a:off x="50" y="1826"/>
                  <a:ext cx="685" cy="1139"/>
                </a:xfrm>
                <a:custGeom>
                  <a:avLst/>
                  <a:gdLst>
                    <a:gd name="T0" fmla="*/ 30 w 867"/>
                    <a:gd name="T1" fmla="*/ 293 h 1443"/>
                    <a:gd name="T2" fmla="*/ 5 w 867"/>
                    <a:gd name="T3" fmla="*/ 405 h 1443"/>
                    <a:gd name="T4" fmla="*/ 89 w 867"/>
                    <a:gd name="T5" fmla="*/ 585 h 1443"/>
                    <a:gd name="T6" fmla="*/ 104 w 867"/>
                    <a:gd name="T7" fmla="*/ 574 h 1443"/>
                    <a:gd name="T8" fmla="*/ 129 w 867"/>
                    <a:gd name="T9" fmla="*/ 650 h 1443"/>
                    <a:gd name="T10" fmla="*/ 89 w 867"/>
                    <a:gd name="T11" fmla="*/ 597 h 1443"/>
                    <a:gd name="T12" fmla="*/ 79 w 867"/>
                    <a:gd name="T13" fmla="*/ 680 h 1443"/>
                    <a:gd name="T14" fmla="*/ 125 w 867"/>
                    <a:gd name="T15" fmla="*/ 732 h 1443"/>
                    <a:gd name="T16" fmla="*/ 95 w 867"/>
                    <a:gd name="T17" fmla="*/ 802 h 1443"/>
                    <a:gd name="T18" fmla="*/ 186 w 867"/>
                    <a:gd name="T19" fmla="*/ 994 h 1443"/>
                    <a:gd name="T20" fmla="*/ 165 w 867"/>
                    <a:gd name="T21" fmla="*/ 1064 h 1443"/>
                    <a:gd name="T22" fmla="*/ 285 w 867"/>
                    <a:gd name="T23" fmla="*/ 1119 h 1443"/>
                    <a:gd name="T24" fmla="*/ 329 w 867"/>
                    <a:gd name="T25" fmla="*/ 1176 h 1443"/>
                    <a:gd name="T26" fmla="*/ 378 w 867"/>
                    <a:gd name="T27" fmla="*/ 1195 h 1443"/>
                    <a:gd name="T28" fmla="*/ 380 w 867"/>
                    <a:gd name="T29" fmla="*/ 1230 h 1443"/>
                    <a:gd name="T30" fmla="*/ 412 w 867"/>
                    <a:gd name="T31" fmla="*/ 1237 h 1443"/>
                    <a:gd name="T32" fmla="*/ 483 w 867"/>
                    <a:gd name="T33" fmla="*/ 1348 h 1443"/>
                    <a:gd name="T34" fmla="*/ 483 w 867"/>
                    <a:gd name="T35" fmla="*/ 1425 h 1443"/>
                    <a:gd name="T36" fmla="*/ 791 w 867"/>
                    <a:gd name="T37" fmla="*/ 1443 h 1443"/>
                    <a:gd name="T38" fmla="*/ 772 w 867"/>
                    <a:gd name="T39" fmla="*/ 1410 h 1443"/>
                    <a:gd name="T40" fmla="*/ 781 w 867"/>
                    <a:gd name="T41" fmla="*/ 1365 h 1443"/>
                    <a:gd name="T42" fmla="*/ 830 w 867"/>
                    <a:gd name="T43" fmla="*/ 1285 h 1443"/>
                    <a:gd name="T44" fmla="*/ 867 w 867"/>
                    <a:gd name="T45" fmla="*/ 1264 h 1443"/>
                    <a:gd name="T46" fmla="*/ 846 w 867"/>
                    <a:gd name="T47" fmla="*/ 1235 h 1443"/>
                    <a:gd name="T48" fmla="*/ 830 w 867"/>
                    <a:gd name="T49" fmla="*/ 1157 h 1443"/>
                    <a:gd name="T50" fmla="*/ 389 w 867"/>
                    <a:gd name="T51" fmla="*/ 496 h 1443"/>
                    <a:gd name="T52" fmla="*/ 492 w 867"/>
                    <a:gd name="T53" fmla="*/ 112 h 1443"/>
                    <a:gd name="T54" fmla="*/ 83 w 867"/>
                    <a:gd name="T55" fmla="*/ 0 h 1443"/>
                    <a:gd name="T56" fmla="*/ 72 w 867"/>
                    <a:gd name="T57" fmla="*/ 23 h 1443"/>
                    <a:gd name="T58" fmla="*/ 0 w 867"/>
                    <a:gd name="T59" fmla="*/ 192 h 1443"/>
                    <a:gd name="T60" fmla="*/ 30 w 867"/>
                    <a:gd name="T61" fmla="*/ 293 h 1443"/>
                    <a:gd name="T62" fmla="*/ 30 w 867"/>
                    <a:gd name="T63" fmla="*/ 293 h 1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67" h="1443">
                      <a:moveTo>
                        <a:pt x="30" y="293"/>
                      </a:moveTo>
                      <a:lnTo>
                        <a:pt x="5" y="405"/>
                      </a:lnTo>
                      <a:lnTo>
                        <a:pt x="89" y="585"/>
                      </a:lnTo>
                      <a:lnTo>
                        <a:pt x="104" y="574"/>
                      </a:lnTo>
                      <a:lnTo>
                        <a:pt x="129" y="650"/>
                      </a:lnTo>
                      <a:lnTo>
                        <a:pt x="89" y="597"/>
                      </a:lnTo>
                      <a:lnTo>
                        <a:pt x="79" y="680"/>
                      </a:lnTo>
                      <a:lnTo>
                        <a:pt x="125" y="732"/>
                      </a:lnTo>
                      <a:lnTo>
                        <a:pt x="95" y="802"/>
                      </a:lnTo>
                      <a:lnTo>
                        <a:pt x="186" y="994"/>
                      </a:lnTo>
                      <a:lnTo>
                        <a:pt x="165" y="1064"/>
                      </a:lnTo>
                      <a:lnTo>
                        <a:pt x="285" y="1119"/>
                      </a:lnTo>
                      <a:lnTo>
                        <a:pt x="329" y="1176"/>
                      </a:lnTo>
                      <a:lnTo>
                        <a:pt x="378" y="1195"/>
                      </a:lnTo>
                      <a:lnTo>
                        <a:pt x="380" y="1230"/>
                      </a:lnTo>
                      <a:lnTo>
                        <a:pt x="412" y="1237"/>
                      </a:lnTo>
                      <a:lnTo>
                        <a:pt x="483" y="1348"/>
                      </a:lnTo>
                      <a:lnTo>
                        <a:pt x="483" y="1425"/>
                      </a:lnTo>
                      <a:lnTo>
                        <a:pt x="791" y="1443"/>
                      </a:lnTo>
                      <a:lnTo>
                        <a:pt x="772" y="1410"/>
                      </a:lnTo>
                      <a:lnTo>
                        <a:pt x="781" y="1365"/>
                      </a:lnTo>
                      <a:lnTo>
                        <a:pt x="830" y="1285"/>
                      </a:lnTo>
                      <a:lnTo>
                        <a:pt x="867" y="1264"/>
                      </a:lnTo>
                      <a:lnTo>
                        <a:pt x="846" y="1235"/>
                      </a:lnTo>
                      <a:lnTo>
                        <a:pt x="830" y="1157"/>
                      </a:lnTo>
                      <a:lnTo>
                        <a:pt x="389" y="496"/>
                      </a:lnTo>
                      <a:lnTo>
                        <a:pt x="492" y="112"/>
                      </a:lnTo>
                      <a:lnTo>
                        <a:pt x="83" y="0"/>
                      </a:lnTo>
                      <a:lnTo>
                        <a:pt x="72" y="23"/>
                      </a:lnTo>
                      <a:lnTo>
                        <a:pt x="0" y="192"/>
                      </a:lnTo>
                      <a:lnTo>
                        <a:pt x="30" y="293"/>
                      </a:lnTo>
                      <a:lnTo>
                        <a:pt x="30" y="293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21" name="Freeform 125"/>
                <p:cNvSpPr>
                  <a:spLocks/>
                </p:cNvSpPr>
                <p:nvPr/>
              </p:nvSpPr>
              <p:spPr bwMode="auto">
                <a:xfrm>
                  <a:off x="358" y="1915"/>
                  <a:ext cx="548" cy="826"/>
                </a:xfrm>
                <a:custGeom>
                  <a:avLst/>
                  <a:gdLst>
                    <a:gd name="T0" fmla="*/ 0 w 694"/>
                    <a:gd name="T1" fmla="*/ 384 h 1045"/>
                    <a:gd name="T2" fmla="*/ 441 w 694"/>
                    <a:gd name="T3" fmla="*/ 1045 h 1045"/>
                    <a:gd name="T4" fmla="*/ 459 w 694"/>
                    <a:gd name="T5" fmla="*/ 905 h 1045"/>
                    <a:gd name="T6" fmla="*/ 483 w 694"/>
                    <a:gd name="T7" fmla="*/ 897 h 1045"/>
                    <a:gd name="T8" fmla="*/ 525 w 694"/>
                    <a:gd name="T9" fmla="*/ 922 h 1045"/>
                    <a:gd name="T10" fmla="*/ 561 w 694"/>
                    <a:gd name="T11" fmla="*/ 796 h 1045"/>
                    <a:gd name="T12" fmla="*/ 694 w 694"/>
                    <a:gd name="T13" fmla="*/ 133 h 1045"/>
                    <a:gd name="T14" fmla="*/ 398 w 694"/>
                    <a:gd name="T15" fmla="*/ 70 h 1045"/>
                    <a:gd name="T16" fmla="*/ 103 w 694"/>
                    <a:gd name="T17" fmla="*/ 0 h 1045"/>
                    <a:gd name="T18" fmla="*/ 0 w 694"/>
                    <a:gd name="T19" fmla="*/ 384 h 1045"/>
                    <a:gd name="T20" fmla="*/ 0 w 694"/>
                    <a:gd name="T21" fmla="*/ 384 h 1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4" h="1045">
                      <a:moveTo>
                        <a:pt x="0" y="384"/>
                      </a:moveTo>
                      <a:lnTo>
                        <a:pt x="441" y="1045"/>
                      </a:lnTo>
                      <a:lnTo>
                        <a:pt x="459" y="905"/>
                      </a:lnTo>
                      <a:lnTo>
                        <a:pt x="483" y="897"/>
                      </a:lnTo>
                      <a:lnTo>
                        <a:pt x="525" y="922"/>
                      </a:lnTo>
                      <a:lnTo>
                        <a:pt x="561" y="796"/>
                      </a:lnTo>
                      <a:lnTo>
                        <a:pt x="694" y="133"/>
                      </a:lnTo>
                      <a:lnTo>
                        <a:pt x="398" y="70"/>
                      </a:lnTo>
                      <a:lnTo>
                        <a:pt x="103" y="0"/>
                      </a:lnTo>
                      <a:lnTo>
                        <a:pt x="0" y="384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22" name="Freeform 126"/>
                <p:cNvSpPr>
                  <a:spLocks/>
                </p:cNvSpPr>
                <p:nvPr/>
              </p:nvSpPr>
              <p:spPr bwMode="auto">
                <a:xfrm>
                  <a:off x="672" y="1253"/>
                  <a:ext cx="516" cy="809"/>
                </a:xfrm>
                <a:custGeom>
                  <a:avLst/>
                  <a:gdLst>
                    <a:gd name="T0" fmla="*/ 0 w 654"/>
                    <a:gd name="T1" fmla="*/ 908 h 1024"/>
                    <a:gd name="T2" fmla="*/ 53 w 654"/>
                    <a:gd name="T3" fmla="*/ 692 h 1024"/>
                    <a:gd name="T4" fmla="*/ 80 w 654"/>
                    <a:gd name="T5" fmla="*/ 631 h 1024"/>
                    <a:gd name="T6" fmla="*/ 55 w 654"/>
                    <a:gd name="T7" fmla="*/ 604 h 1024"/>
                    <a:gd name="T8" fmla="*/ 61 w 654"/>
                    <a:gd name="T9" fmla="*/ 578 h 1024"/>
                    <a:gd name="T10" fmla="*/ 102 w 654"/>
                    <a:gd name="T11" fmla="*/ 542 h 1024"/>
                    <a:gd name="T12" fmla="*/ 167 w 654"/>
                    <a:gd name="T13" fmla="*/ 443 h 1024"/>
                    <a:gd name="T14" fmla="*/ 144 w 654"/>
                    <a:gd name="T15" fmla="*/ 410 h 1024"/>
                    <a:gd name="T16" fmla="*/ 135 w 654"/>
                    <a:gd name="T17" fmla="*/ 388 h 1024"/>
                    <a:gd name="T18" fmla="*/ 139 w 654"/>
                    <a:gd name="T19" fmla="*/ 332 h 1024"/>
                    <a:gd name="T20" fmla="*/ 218 w 654"/>
                    <a:gd name="T21" fmla="*/ 0 h 1024"/>
                    <a:gd name="T22" fmla="*/ 304 w 654"/>
                    <a:gd name="T23" fmla="*/ 17 h 1024"/>
                    <a:gd name="T24" fmla="*/ 275 w 654"/>
                    <a:gd name="T25" fmla="*/ 148 h 1024"/>
                    <a:gd name="T26" fmla="*/ 294 w 654"/>
                    <a:gd name="T27" fmla="*/ 194 h 1024"/>
                    <a:gd name="T28" fmla="*/ 296 w 654"/>
                    <a:gd name="T29" fmla="*/ 222 h 1024"/>
                    <a:gd name="T30" fmla="*/ 287 w 654"/>
                    <a:gd name="T31" fmla="*/ 228 h 1024"/>
                    <a:gd name="T32" fmla="*/ 319 w 654"/>
                    <a:gd name="T33" fmla="*/ 258 h 1024"/>
                    <a:gd name="T34" fmla="*/ 353 w 654"/>
                    <a:gd name="T35" fmla="*/ 342 h 1024"/>
                    <a:gd name="T36" fmla="*/ 365 w 654"/>
                    <a:gd name="T37" fmla="*/ 416 h 1024"/>
                    <a:gd name="T38" fmla="*/ 370 w 654"/>
                    <a:gd name="T39" fmla="*/ 456 h 1024"/>
                    <a:gd name="T40" fmla="*/ 346 w 654"/>
                    <a:gd name="T41" fmla="*/ 494 h 1024"/>
                    <a:gd name="T42" fmla="*/ 363 w 654"/>
                    <a:gd name="T43" fmla="*/ 511 h 1024"/>
                    <a:gd name="T44" fmla="*/ 408 w 654"/>
                    <a:gd name="T45" fmla="*/ 486 h 1024"/>
                    <a:gd name="T46" fmla="*/ 439 w 654"/>
                    <a:gd name="T47" fmla="*/ 618 h 1024"/>
                    <a:gd name="T48" fmla="*/ 460 w 654"/>
                    <a:gd name="T49" fmla="*/ 623 h 1024"/>
                    <a:gd name="T50" fmla="*/ 464 w 654"/>
                    <a:gd name="T51" fmla="*/ 661 h 1024"/>
                    <a:gd name="T52" fmla="*/ 523 w 654"/>
                    <a:gd name="T53" fmla="*/ 677 h 1024"/>
                    <a:gd name="T54" fmla="*/ 614 w 654"/>
                    <a:gd name="T55" fmla="*/ 678 h 1024"/>
                    <a:gd name="T56" fmla="*/ 654 w 654"/>
                    <a:gd name="T57" fmla="*/ 696 h 1024"/>
                    <a:gd name="T58" fmla="*/ 597 w 654"/>
                    <a:gd name="T59" fmla="*/ 1024 h 1024"/>
                    <a:gd name="T60" fmla="*/ 296 w 654"/>
                    <a:gd name="T61" fmla="*/ 971 h 1024"/>
                    <a:gd name="T62" fmla="*/ 0 w 654"/>
                    <a:gd name="T63" fmla="*/ 908 h 1024"/>
                    <a:gd name="T64" fmla="*/ 0 w 654"/>
                    <a:gd name="T65" fmla="*/ 908 h 10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54" h="1024">
                      <a:moveTo>
                        <a:pt x="0" y="908"/>
                      </a:moveTo>
                      <a:lnTo>
                        <a:pt x="53" y="692"/>
                      </a:lnTo>
                      <a:lnTo>
                        <a:pt x="80" y="631"/>
                      </a:lnTo>
                      <a:lnTo>
                        <a:pt x="55" y="604"/>
                      </a:lnTo>
                      <a:lnTo>
                        <a:pt x="61" y="578"/>
                      </a:lnTo>
                      <a:lnTo>
                        <a:pt x="102" y="542"/>
                      </a:lnTo>
                      <a:lnTo>
                        <a:pt x="167" y="443"/>
                      </a:lnTo>
                      <a:lnTo>
                        <a:pt x="144" y="410"/>
                      </a:lnTo>
                      <a:lnTo>
                        <a:pt x="135" y="388"/>
                      </a:lnTo>
                      <a:lnTo>
                        <a:pt x="139" y="332"/>
                      </a:lnTo>
                      <a:lnTo>
                        <a:pt x="218" y="0"/>
                      </a:lnTo>
                      <a:lnTo>
                        <a:pt x="304" y="17"/>
                      </a:lnTo>
                      <a:lnTo>
                        <a:pt x="275" y="148"/>
                      </a:lnTo>
                      <a:lnTo>
                        <a:pt x="294" y="194"/>
                      </a:lnTo>
                      <a:lnTo>
                        <a:pt x="296" y="222"/>
                      </a:lnTo>
                      <a:lnTo>
                        <a:pt x="287" y="228"/>
                      </a:lnTo>
                      <a:lnTo>
                        <a:pt x="319" y="258"/>
                      </a:lnTo>
                      <a:lnTo>
                        <a:pt x="353" y="342"/>
                      </a:lnTo>
                      <a:lnTo>
                        <a:pt x="365" y="416"/>
                      </a:lnTo>
                      <a:lnTo>
                        <a:pt x="370" y="456"/>
                      </a:lnTo>
                      <a:lnTo>
                        <a:pt x="346" y="494"/>
                      </a:lnTo>
                      <a:lnTo>
                        <a:pt x="363" y="511"/>
                      </a:lnTo>
                      <a:lnTo>
                        <a:pt x="408" y="486"/>
                      </a:lnTo>
                      <a:lnTo>
                        <a:pt x="439" y="618"/>
                      </a:lnTo>
                      <a:lnTo>
                        <a:pt x="460" y="623"/>
                      </a:lnTo>
                      <a:lnTo>
                        <a:pt x="464" y="661"/>
                      </a:lnTo>
                      <a:lnTo>
                        <a:pt x="523" y="677"/>
                      </a:lnTo>
                      <a:lnTo>
                        <a:pt x="614" y="678"/>
                      </a:lnTo>
                      <a:lnTo>
                        <a:pt x="654" y="696"/>
                      </a:lnTo>
                      <a:lnTo>
                        <a:pt x="597" y="1024"/>
                      </a:lnTo>
                      <a:lnTo>
                        <a:pt x="296" y="971"/>
                      </a:lnTo>
                      <a:lnTo>
                        <a:pt x="0" y="908"/>
                      </a:lnTo>
                      <a:lnTo>
                        <a:pt x="0" y="908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23" name="Freeform 127"/>
                <p:cNvSpPr>
                  <a:spLocks/>
                </p:cNvSpPr>
                <p:nvPr/>
              </p:nvSpPr>
              <p:spPr bwMode="auto">
                <a:xfrm>
                  <a:off x="890" y="1266"/>
                  <a:ext cx="883" cy="548"/>
                </a:xfrm>
                <a:custGeom>
                  <a:avLst/>
                  <a:gdLst>
                    <a:gd name="T0" fmla="*/ 19 w 1118"/>
                    <a:gd name="T1" fmla="*/ 177 h 694"/>
                    <a:gd name="T2" fmla="*/ 21 w 1118"/>
                    <a:gd name="T3" fmla="*/ 205 h 694"/>
                    <a:gd name="T4" fmla="*/ 12 w 1118"/>
                    <a:gd name="T5" fmla="*/ 211 h 694"/>
                    <a:gd name="T6" fmla="*/ 44 w 1118"/>
                    <a:gd name="T7" fmla="*/ 241 h 694"/>
                    <a:gd name="T8" fmla="*/ 78 w 1118"/>
                    <a:gd name="T9" fmla="*/ 325 h 694"/>
                    <a:gd name="T10" fmla="*/ 90 w 1118"/>
                    <a:gd name="T11" fmla="*/ 399 h 694"/>
                    <a:gd name="T12" fmla="*/ 95 w 1118"/>
                    <a:gd name="T13" fmla="*/ 439 h 694"/>
                    <a:gd name="T14" fmla="*/ 71 w 1118"/>
                    <a:gd name="T15" fmla="*/ 477 h 694"/>
                    <a:gd name="T16" fmla="*/ 88 w 1118"/>
                    <a:gd name="T17" fmla="*/ 494 h 694"/>
                    <a:gd name="T18" fmla="*/ 133 w 1118"/>
                    <a:gd name="T19" fmla="*/ 469 h 694"/>
                    <a:gd name="T20" fmla="*/ 164 w 1118"/>
                    <a:gd name="T21" fmla="*/ 601 h 694"/>
                    <a:gd name="T22" fmla="*/ 185 w 1118"/>
                    <a:gd name="T23" fmla="*/ 606 h 694"/>
                    <a:gd name="T24" fmla="*/ 189 w 1118"/>
                    <a:gd name="T25" fmla="*/ 644 h 694"/>
                    <a:gd name="T26" fmla="*/ 204 w 1118"/>
                    <a:gd name="T27" fmla="*/ 663 h 694"/>
                    <a:gd name="T28" fmla="*/ 248 w 1118"/>
                    <a:gd name="T29" fmla="*/ 660 h 694"/>
                    <a:gd name="T30" fmla="*/ 339 w 1118"/>
                    <a:gd name="T31" fmla="*/ 661 h 694"/>
                    <a:gd name="T32" fmla="*/ 379 w 1118"/>
                    <a:gd name="T33" fmla="*/ 679 h 694"/>
                    <a:gd name="T34" fmla="*/ 390 w 1118"/>
                    <a:gd name="T35" fmla="*/ 610 h 694"/>
                    <a:gd name="T36" fmla="*/ 694 w 1118"/>
                    <a:gd name="T37" fmla="*/ 656 h 694"/>
                    <a:gd name="T38" fmla="*/ 1067 w 1118"/>
                    <a:gd name="T39" fmla="*/ 694 h 694"/>
                    <a:gd name="T40" fmla="*/ 1080 w 1118"/>
                    <a:gd name="T41" fmla="*/ 568 h 694"/>
                    <a:gd name="T42" fmla="*/ 1118 w 1118"/>
                    <a:gd name="T43" fmla="*/ 163 h 694"/>
                    <a:gd name="T44" fmla="*/ 622 w 1118"/>
                    <a:gd name="T45" fmla="*/ 106 h 694"/>
                    <a:gd name="T46" fmla="*/ 377 w 1118"/>
                    <a:gd name="T47" fmla="*/ 67 h 694"/>
                    <a:gd name="T48" fmla="*/ 29 w 1118"/>
                    <a:gd name="T49" fmla="*/ 0 h 694"/>
                    <a:gd name="T50" fmla="*/ 0 w 1118"/>
                    <a:gd name="T51" fmla="*/ 131 h 694"/>
                    <a:gd name="T52" fmla="*/ 19 w 1118"/>
                    <a:gd name="T53" fmla="*/ 177 h 694"/>
                    <a:gd name="T54" fmla="*/ 19 w 1118"/>
                    <a:gd name="T55" fmla="*/ 177 h 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18" h="694">
                      <a:moveTo>
                        <a:pt x="19" y="177"/>
                      </a:moveTo>
                      <a:lnTo>
                        <a:pt x="21" y="205"/>
                      </a:lnTo>
                      <a:lnTo>
                        <a:pt x="12" y="211"/>
                      </a:lnTo>
                      <a:lnTo>
                        <a:pt x="44" y="241"/>
                      </a:lnTo>
                      <a:lnTo>
                        <a:pt x="78" y="325"/>
                      </a:lnTo>
                      <a:lnTo>
                        <a:pt x="90" y="399"/>
                      </a:lnTo>
                      <a:lnTo>
                        <a:pt x="95" y="439"/>
                      </a:lnTo>
                      <a:lnTo>
                        <a:pt x="71" y="477"/>
                      </a:lnTo>
                      <a:lnTo>
                        <a:pt x="88" y="494"/>
                      </a:lnTo>
                      <a:lnTo>
                        <a:pt x="133" y="469"/>
                      </a:lnTo>
                      <a:lnTo>
                        <a:pt x="164" y="601"/>
                      </a:lnTo>
                      <a:lnTo>
                        <a:pt x="185" y="606"/>
                      </a:lnTo>
                      <a:lnTo>
                        <a:pt x="189" y="644"/>
                      </a:lnTo>
                      <a:lnTo>
                        <a:pt x="204" y="663"/>
                      </a:lnTo>
                      <a:lnTo>
                        <a:pt x="248" y="660"/>
                      </a:lnTo>
                      <a:lnTo>
                        <a:pt x="339" y="661"/>
                      </a:lnTo>
                      <a:lnTo>
                        <a:pt x="379" y="679"/>
                      </a:lnTo>
                      <a:lnTo>
                        <a:pt x="390" y="610"/>
                      </a:lnTo>
                      <a:lnTo>
                        <a:pt x="694" y="656"/>
                      </a:lnTo>
                      <a:lnTo>
                        <a:pt x="1067" y="694"/>
                      </a:lnTo>
                      <a:lnTo>
                        <a:pt x="1080" y="568"/>
                      </a:lnTo>
                      <a:lnTo>
                        <a:pt x="1118" y="163"/>
                      </a:lnTo>
                      <a:lnTo>
                        <a:pt x="622" y="106"/>
                      </a:lnTo>
                      <a:lnTo>
                        <a:pt x="377" y="67"/>
                      </a:lnTo>
                      <a:lnTo>
                        <a:pt x="29" y="0"/>
                      </a:lnTo>
                      <a:lnTo>
                        <a:pt x="0" y="131"/>
                      </a:lnTo>
                      <a:lnTo>
                        <a:pt x="19" y="177"/>
                      </a:lnTo>
                      <a:lnTo>
                        <a:pt x="19" y="17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24" name="Freeform 128"/>
                <p:cNvSpPr>
                  <a:spLocks/>
                </p:cNvSpPr>
                <p:nvPr/>
              </p:nvSpPr>
              <p:spPr bwMode="auto">
                <a:xfrm>
                  <a:off x="637" y="2543"/>
                  <a:ext cx="589" cy="664"/>
                </a:xfrm>
                <a:custGeom>
                  <a:avLst/>
                  <a:gdLst>
                    <a:gd name="T0" fmla="*/ 48 w 745"/>
                    <a:gd name="T1" fmla="*/ 535 h 841"/>
                    <a:gd name="T2" fmla="*/ 29 w 745"/>
                    <a:gd name="T3" fmla="*/ 502 h 841"/>
                    <a:gd name="T4" fmla="*/ 38 w 745"/>
                    <a:gd name="T5" fmla="*/ 457 h 841"/>
                    <a:gd name="T6" fmla="*/ 87 w 745"/>
                    <a:gd name="T7" fmla="*/ 377 h 841"/>
                    <a:gd name="T8" fmla="*/ 124 w 745"/>
                    <a:gd name="T9" fmla="*/ 356 h 841"/>
                    <a:gd name="T10" fmla="*/ 103 w 745"/>
                    <a:gd name="T11" fmla="*/ 327 h 841"/>
                    <a:gd name="T12" fmla="*/ 87 w 745"/>
                    <a:gd name="T13" fmla="*/ 249 h 841"/>
                    <a:gd name="T14" fmla="*/ 105 w 745"/>
                    <a:gd name="T15" fmla="*/ 109 h 841"/>
                    <a:gd name="T16" fmla="*/ 129 w 745"/>
                    <a:gd name="T17" fmla="*/ 101 h 841"/>
                    <a:gd name="T18" fmla="*/ 171 w 745"/>
                    <a:gd name="T19" fmla="*/ 126 h 841"/>
                    <a:gd name="T20" fmla="*/ 207 w 745"/>
                    <a:gd name="T21" fmla="*/ 0 h 841"/>
                    <a:gd name="T22" fmla="*/ 745 w 745"/>
                    <a:gd name="T23" fmla="*/ 90 h 841"/>
                    <a:gd name="T24" fmla="*/ 633 w 745"/>
                    <a:gd name="T25" fmla="*/ 841 h 841"/>
                    <a:gd name="T26" fmla="*/ 468 w 745"/>
                    <a:gd name="T27" fmla="*/ 818 h 841"/>
                    <a:gd name="T28" fmla="*/ 365 w 745"/>
                    <a:gd name="T29" fmla="*/ 789 h 841"/>
                    <a:gd name="T30" fmla="*/ 154 w 745"/>
                    <a:gd name="T31" fmla="*/ 706 h 841"/>
                    <a:gd name="T32" fmla="*/ 0 w 745"/>
                    <a:gd name="T33" fmla="*/ 576 h 841"/>
                    <a:gd name="T34" fmla="*/ 48 w 745"/>
                    <a:gd name="T35" fmla="*/ 535 h 841"/>
                    <a:gd name="T36" fmla="*/ 48 w 745"/>
                    <a:gd name="T37" fmla="*/ 535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45" h="841">
                      <a:moveTo>
                        <a:pt x="48" y="535"/>
                      </a:moveTo>
                      <a:lnTo>
                        <a:pt x="29" y="502"/>
                      </a:lnTo>
                      <a:lnTo>
                        <a:pt x="38" y="457"/>
                      </a:lnTo>
                      <a:lnTo>
                        <a:pt x="87" y="377"/>
                      </a:lnTo>
                      <a:lnTo>
                        <a:pt x="124" y="356"/>
                      </a:lnTo>
                      <a:lnTo>
                        <a:pt x="103" y="327"/>
                      </a:lnTo>
                      <a:lnTo>
                        <a:pt x="87" y="249"/>
                      </a:lnTo>
                      <a:lnTo>
                        <a:pt x="105" y="109"/>
                      </a:lnTo>
                      <a:lnTo>
                        <a:pt x="129" y="101"/>
                      </a:lnTo>
                      <a:lnTo>
                        <a:pt x="171" y="126"/>
                      </a:lnTo>
                      <a:lnTo>
                        <a:pt x="207" y="0"/>
                      </a:lnTo>
                      <a:lnTo>
                        <a:pt x="745" y="90"/>
                      </a:lnTo>
                      <a:lnTo>
                        <a:pt x="633" y="841"/>
                      </a:lnTo>
                      <a:lnTo>
                        <a:pt x="468" y="818"/>
                      </a:lnTo>
                      <a:lnTo>
                        <a:pt x="365" y="789"/>
                      </a:lnTo>
                      <a:lnTo>
                        <a:pt x="154" y="706"/>
                      </a:lnTo>
                      <a:lnTo>
                        <a:pt x="0" y="576"/>
                      </a:lnTo>
                      <a:lnTo>
                        <a:pt x="48" y="535"/>
                      </a:lnTo>
                      <a:lnTo>
                        <a:pt x="48" y="53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25" name="Freeform 129"/>
                <p:cNvSpPr>
                  <a:spLocks/>
                </p:cNvSpPr>
                <p:nvPr/>
              </p:nvSpPr>
              <p:spPr bwMode="auto">
                <a:xfrm>
                  <a:off x="1125" y="1749"/>
                  <a:ext cx="607" cy="486"/>
                </a:xfrm>
                <a:custGeom>
                  <a:avLst/>
                  <a:gdLst>
                    <a:gd name="T0" fmla="*/ 0 w 768"/>
                    <a:gd name="T1" fmla="*/ 530 h 618"/>
                    <a:gd name="T2" fmla="*/ 91 w 768"/>
                    <a:gd name="T3" fmla="*/ 0 h 618"/>
                    <a:gd name="T4" fmla="*/ 395 w 768"/>
                    <a:gd name="T5" fmla="*/ 46 h 618"/>
                    <a:gd name="T6" fmla="*/ 768 w 768"/>
                    <a:gd name="T7" fmla="*/ 84 h 618"/>
                    <a:gd name="T8" fmla="*/ 743 w 768"/>
                    <a:gd name="T9" fmla="*/ 352 h 618"/>
                    <a:gd name="T10" fmla="*/ 719 w 768"/>
                    <a:gd name="T11" fmla="*/ 618 h 618"/>
                    <a:gd name="T12" fmla="*/ 207 w 768"/>
                    <a:gd name="T13" fmla="*/ 563 h 618"/>
                    <a:gd name="T14" fmla="*/ 0 w 768"/>
                    <a:gd name="T15" fmla="*/ 530 h 618"/>
                    <a:gd name="T16" fmla="*/ 0 w 768"/>
                    <a:gd name="T17" fmla="*/ 530 h 6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8" h="618">
                      <a:moveTo>
                        <a:pt x="0" y="530"/>
                      </a:moveTo>
                      <a:lnTo>
                        <a:pt x="91" y="0"/>
                      </a:lnTo>
                      <a:lnTo>
                        <a:pt x="395" y="46"/>
                      </a:lnTo>
                      <a:lnTo>
                        <a:pt x="768" y="84"/>
                      </a:lnTo>
                      <a:lnTo>
                        <a:pt x="743" y="352"/>
                      </a:lnTo>
                      <a:lnTo>
                        <a:pt x="719" y="618"/>
                      </a:lnTo>
                      <a:lnTo>
                        <a:pt x="207" y="563"/>
                      </a:lnTo>
                      <a:lnTo>
                        <a:pt x="0" y="530"/>
                      </a:lnTo>
                      <a:lnTo>
                        <a:pt x="0" y="53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26" name="Freeform 130"/>
                <p:cNvSpPr>
                  <a:spLocks/>
                </p:cNvSpPr>
                <p:nvPr/>
              </p:nvSpPr>
              <p:spPr bwMode="auto">
                <a:xfrm>
                  <a:off x="1226" y="2193"/>
                  <a:ext cx="629" cy="483"/>
                </a:xfrm>
                <a:custGeom>
                  <a:avLst/>
                  <a:gdLst>
                    <a:gd name="T0" fmla="*/ 80 w 797"/>
                    <a:gd name="T1" fmla="*/ 0 h 612"/>
                    <a:gd name="T2" fmla="*/ 592 w 797"/>
                    <a:gd name="T3" fmla="*/ 55 h 612"/>
                    <a:gd name="T4" fmla="*/ 797 w 797"/>
                    <a:gd name="T5" fmla="*/ 74 h 612"/>
                    <a:gd name="T6" fmla="*/ 787 w 797"/>
                    <a:gd name="T7" fmla="*/ 205 h 612"/>
                    <a:gd name="T8" fmla="*/ 761 w 797"/>
                    <a:gd name="T9" fmla="*/ 612 h 612"/>
                    <a:gd name="T10" fmla="*/ 656 w 797"/>
                    <a:gd name="T11" fmla="*/ 604 h 612"/>
                    <a:gd name="T12" fmla="*/ 329 w 797"/>
                    <a:gd name="T13" fmla="*/ 576 h 612"/>
                    <a:gd name="T14" fmla="*/ 0 w 797"/>
                    <a:gd name="T15" fmla="*/ 534 h 612"/>
                    <a:gd name="T16" fmla="*/ 80 w 797"/>
                    <a:gd name="T17" fmla="*/ 0 h 612"/>
                    <a:gd name="T18" fmla="*/ 80 w 797"/>
                    <a:gd name="T19" fmla="*/ 0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97" h="612">
                      <a:moveTo>
                        <a:pt x="80" y="0"/>
                      </a:moveTo>
                      <a:lnTo>
                        <a:pt x="592" y="55"/>
                      </a:lnTo>
                      <a:lnTo>
                        <a:pt x="797" y="74"/>
                      </a:lnTo>
                      <a:lnTo>
                        <a:pt x="787" y="205"/>
                      </a:lnTo>
                      <a:lnTo>
                        <a:pt x="761" y="612"/>
                      </a:lnTo>
                      <a:lnTo>
                        <a:pt x="656" y="604"/>
                      </a:lnTo>
                      <a:lnTo>
                        <a:pt x="329" y="576"/>
                      </a:lnTo>
                      <a:lnTo>
                        <a:pt x="0" y="534"/>
                      </a:lnTo>
                      <a:lnTo>
                        <a:pt x="80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27" name="Freeform 131"/>
                <p:cNvSpPr>
                  <a:spLocks/>
                </p:cNvSpPr>
                <p:nvPr/>
              </p:nvSpPr>
              <p:spPr bwMode="auto">
                <a:xfrm>
                  <a:off x="1138" y="2614"/>
                  <a:ext cx="606" cy="604"/>
                </a:xfrm>
                <a:custGeom>
                  <a:avLst/>
                  <a:gdLst>
                    <a:gd name="T0" fmla="*/ 97 w 768"/>
                    <a:gd name="T1" fmla="*/ 764 h 764"/>
                    <a:gd name="T2" fmla="*/ 107 w 768"/>
                    <a:gd name="T3" fmla="*/ 707 h 764"/>
                    <a:gd name="T4" fmla="*/ 299 w 768"/>
                    <a:gd name="T5" fmla="*/ 732 h 764"/>
                    <a:gd name="T6" fmla="*/ 289 w 768"/>
                    <a:gd name="T7" fmla="*/ 703 h 764"/>
                    <a:gd name="T8" fmla="*/ 705 w 768"/>
                    <a:gd name="T9" fmla="*/ 741 h 764"/>
                    <a:gd name="T10" fmla="*/ 768 w 768"/>
                    <a:gd name="T11" fmla="*/ 70 h 764"/>
                    <a:gd name="T12" fmla="*/ 441 w 768"/>
                    <a:gd name="T13" fmla="*/ 42 h 764"/>
                    <a:gd name="T14" fmla="*/ 112 w 768"/>
                    <a:gd name="T15" fmla="*/ 0 h 764"/>
                    <a:gd name="T16" fmla="*/ 0 w 768"/>
                    <a:gd name="T17" fmla="*/ 751 h 764"/>
                    <a:gd name="T18" fmla="*/ 97 w 768"/>
                    <a:gd name="T19" fmla="*/ 764 h 764"/>
                    <a:gd name="T20" fmla="*/ 97 w 768"/>
                    <a:gd name="T21" fmla="*/ 764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8" h="764">
                      <a:moveTo>
                        <a:pt x="97" y="764"/>
                      </a:moveTo>
                      <a:lnTo>
                        <a:pt x="107" y="707"/>
                      </a:lnTo>
                      <a:lnTo>
                        <a:pt x="299" y="732"/>
                      </a:lnTo>
                      <a:lnTo>
                        <a:pt x="289" y="703"/>
                      </a:lnTo>
                      <a:lnTo>
                        <a:pt x="705" y="741"/>
                      </a:lnTo>
                      <a:lnTo>
                        <a:pt x="768" y="70"/>
                      </a:lnTo>
                      <a:lnTo>
                        <a:pt x="441" y="42"/>
                      </a:lnTo>
                      <a:lnTo>
                        <a:pt x="112" y="0"/>
                      </a:lnTo>
                      <a:lnTo>
                        <a:pt x="0" y="751"/>
                      </a:lnTo>
                      <a:lnTo>
                        <a:pt x="97" y="764"/>
                      </a:lnTo>
                      <a:lnTo>
                        <a:pt x="97" y="76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28" name="Freeform 132"/>
                <p:cNvSpPr>
                  <a:spLocks/>
                </p:cNvSpPr>
                <p:nvPr/>
              </p:nvSpPr>
              <p:spPr bwMode="auto">
                <a:xfrm>
                  <a:off x="1365" y="2725"/>
                  <a:ext cx="1207" cy="1137"/>
                </a:xfrm>
                <a:custGeom>
                  <a:avLst/>
                  <a:gdLst>
                    <a:gd name="T0" fmla="*/ 0 w 1529"/>
                    <a:gd name="T1" fmla="*/ 563 h 1439"/>
                    <a:gd name="T2" fmla="*/ 416 w 1529"/>
                    <a:gd name="T3" fmla="*/ 601 h 1439"/>
                    <a:gd name="T4" fmla="*/ 473 w 1529"/>
                    <a:gd name="T5" fmla="*/ 0 h 1439"/>
                    <a:gd name="T6" fmla="*/ 804 w 1529"/>
                    <a:gd name="T7" fmla="*/ 19 h 1439"/>
                    <a:gd name="T8" fmla="*/ 793 w 1529"/>
                    <a:gd name="T9" fmla="*/ 278 h 1439"/>
                    <a:gd name="T10" fmla="*/ 825 w 1529"/>
                    <a:gd name="T11" fmla="*/ 305 h 1439"/>
                    <a:gd name="T12" fmla="*/ 856 w 1529"/>
                    <a:gd name="T13" fmla="*/ 305 h 1439"/>
                    <a:gd name="T14" fmla="*/ 880 w 1529"/>
                    <a:gd name="T15" fmla="*/ 329 h 1439"/>
                    <a:gd name="T16" fmla="*/ 930 w 1529"/>
                    <a:gd name="T17" fmla="*/ 341 h 1439"/>
                    <a:gd name="T18" fmla="*/ 1029 w 1529"/>
                    <a:gd name="T19" fmla="*/ 384 h 1439"/>
                    <a:gd name="T20" fmla="*/ 1048 w 1529"/>
                    <a:gd name="T21" fmla="*/ 365 h 1439"/>
                    <a:gd name="T22" fmla="*/ 1112 w 1529"/>
                    <a:gd name="T23" fmla="*/ 401 h 1439"/>
                    <a:gd name="T24" fmla="*/ 1198 w 1529"/>
                    <a:gd name="T25" fmla="*/ 401 h 1439"/>
                    <a:gd name="T26" fmla="*/ 1257 w 1529"/>
                    <a:gd name="T27" fmla="*/ 384 h 1439"/>
                    <a:gd name="T28" fmla="*/ 1337 w 1529"/>
                    <a:gd name="T29" fmla="*/ 369 h 1439"/>
                    <a:gd name="T30" fmla="*/ 1413 w 1529"/>
                    <a:gd name="T31" fmla="*/ 409 h 1439"/>
                    <a:gd name="T32" fmla="*/ 1424 w 1529"/>
                    <a:gd name="T33" fmla="*/ 422 h 1439"/>
                    <a:gd name="T34" fmla="*/ 1462 w 1529"/>
                    <a:gd name="T35" fmla="*/ 422 h 1439"/>
                    <a:gd name="T36" fmla="*/ 1472 w 1529"/>
                    <a:gd name="T37" fmla="*/ 635 h 1439"/>
                    <a:gd name="T38" fmla="*/ 1529 w 1529"/>
                    <a:gd name="T39" fmla="*/ 740 h 1439"/>
                    <a:gd name="T40" fmla="*/ 1508 w 1529"/>
                    <a:gd name="T41" fmla="*/ 822 h 1439"/>
                    <a:gd name="T42" fmla="*/ 1512 w 1529"/>
                    <a:gd name="T43" fmla="*/ 890 h 1439"/>
                    <a:gd name="T44" fmla="*/ 1485 w 1529"/>
                    <a:gd name="T45" fmla="*/ 924 h 1439"/>
                    <a:gd name="T46" fmla="*/ 1496 w 1529"/>
                    <a:gd name="T47" fmla="*/ 936 h 1439"/>
                    <a:gd name="T48" fmla="*/ 1434 w 1529"/>
                    <a:gd name="T49" fmla="*/ 955 h 1439"/>
                    <a:gd name="T50" fmla="*/ 1384 w 1529"/>
                    <a:gd name="T51" fmla="*/ 960 h 1439"/>
                    <a:gd name="T52" fmla="*/ 1394 w 1529"/>
                    <a:gd name="T53" fmla="*/ 922 h 1439"/>
                    <a:gd name="T54" fmla="*/ 1365 w 1529"/>
                    <a:gd name="T55" fmla="*/ 943 h 1439"/>
                    <a:gd name="T56" fmla="*/ 1367 w 1529"/>
                    <a:gd name="T57" fmla="*/ 987 h 1439"/>
                    <a:gd name="T58" fmla="*/ 1335 w 1529"/>
                    <a:gd name="T59" fmla="*/ 1031 h 1439"/>
                    <a:gd name="T60" fmla="*/ 1154 w 1529"/>
                    <a:gd name="T61" fmla="*/ 1122 h 1439"/>
                    <a:gd name="T62" fmla="*/ 1095 w 1529"/>
                    <a:gd name="T63" fmla="*/ 1181 h 1439"/>
                    <a:gd name="T64" fmla="*/ 1044 w 1529"/>
                    <a:gd name="T65" fmla="*/ 1306 h 1439"/>
                    <a:gd name="T66" fmla="*/ 1088 w 1529"/>
                    <a:gd name="T67" fmla="*/ 1439 h 1439"/>
                    <a:gd name="T68" fmla="*/ 1044 w 1529"/>
                    <a:gd name="T69" fmla="*/ 1439 h 1439"/>
                    <a:gd name="T70" fmla="*/ 850 w 1529"/>
                    <a:gd name="T71" fmla="*/ 1371 h 1439"/>
                    <a:gd name="T72" fmla="*/ 829 w 1529"/>
                    <a:gd name="T73" fmla="*/ 1314 h 1439"/>
                    <a:gd name="T74" fmla="*/ 808 w 1529"/>
                    <a:gd name="T75" fmla="*/ 1287 h 1439"/>
                    <a:gd name="T76" fmla="*/ 800 w 1529"/>
                    <a:gd name="T77" fmla="*/ 1213 h 1439"/>
                    <a:gd name="T78" fmla="*/ 764 w 1529"/>
                    <a:gd name="T79" fmla="*/ 1185 h 1439"/>
                    <a:gd name="T80" fmla="*/ 658 w 1529"/>
                    <a:gd name="T81" fmla="*/ 985 h 1439"/>
                    <a:gd name="T82" fmla="*/ 608 w 1529"/>
                    <a:gd name="T83" fmla="*/ 947 h 1439"/>
                    <a:gd name="T84" fmla="*/ 593 w 1529"/>
                    <a:gd name="T85" fmla="*/ 915 h 1439"/>
                    <a:gd name="T86" fmla="*/ 439 w 1529"/>
                    <a:gd name="T87" fmla="*/ 907 h 1439"/>
                    <a:gd name="T88" fmla="*/ 358 w 1529"/>
                    <a:gd name="T89" fmla="*/ 1002 h 1439"/>
                    <a:gd name="T90" fmla="*/ 217 w 1529"/>
                    <a:gd name="T91" fmla="*/ 903 h 1439"/>
                    <a:gd name="T92" fmla="*/ 177 w 1529"/>
                    <a:gd name="T93" fmla="*/ 766 h 1439"/>
                    <a:gd name="T94" fmla="*/ 44 w 1529"/>
                    <a:gd name="T95" fmla="*/ 637 h 1439"/>
                    <a:gd name="T96" fmla="*/ 27 w 1529"/>
                    <a:gd name="T97" fmla="*/ 597 h 1439"/>
                    <a:gd name="T98" fmla="*/ 10 w 1529"/>
                    <a:gd name="T99" fmla="*/ 592 h 1439"/>
                    <a:gd name="T100" fmla="*/ 0 w 1529"/>
                    <a:gd name="T101" fmla="*/ 563 h 1439"/>
                    <a:gd name="T102" fmla="*/ 0 w 1529"/>
                    <a:gd name="T103" fmla="*/ 563 h 1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529" h="1439">
                      <a:moveTo>
                        <a:pt x="0" y="563"/>
                      </a:moveTo>
                      <a:lnTo>
                        <a:pt x="416" y="601"/>
                      </a:lnTo>
                      <a:lnTo>
                        <a:pt x="473" y="0"/>
                      </a:lnTo>
                      <a:lnTo>
                        <a:pt x="804" y="19"/>
                      </a:lnTo>
                      <a:lnTo>
                        <a:pt x="793" y="278"/>
                      </a:lnTo>
                      <a:lnTo>
                        <a:pt x="825" y="305"/>
                      </a:lnTo>
                      <a:lnTo>
                        <a:pt x="856" y="305"/>
                      </a:lnTo>
                      <a:lnTo>
                        <a:pt x="880" y="329"/>
                      </a:lnTo>
                      <a:lnTo>
                        <a:pt x="930" y="341"/>
                      </a:lnTo>
                      <a:lnTo>
                        <a:pt x="1029" y="384"/>
                      </a:lnTo>
                      <a:lnTo>
                        <a:pt x="1048" y="365"/>
                      </a:lnTo>
                      <a:lnTo>
                        <a:pt x="1112" y="401"/>
                      </a:lnTo>
                      <a:lnTo>
                        <a:pt x="1198" y="401"/>
                      </a:lnTo>
                      <a:lnTo>
                        <a:pt x="1257" y="384"/>
                      </a:lnTo>
                      <a:lnTo>
                        <a:pt x="1337" y="369"/>
                      </a:lnTo>
                      <a:lnTo>
                        <a:pt x="1413" y="409"/>
                      </a:lnTo>
                      <a:lnTo>
                        <a:pt x="1424" y="422"/>
                      </a:lnTo>
                      <a:lnTo>
                        <a:pt x="1462" y="422"/>
                      </a:lnTo>
                      <a:lnTo>
                        <a:pt x="1472" y="635"/>
                      </a:lnTo>
                      <a:lnTo>
                        <a:pt x="1529" y="740"/>
                      </a:lnTo>
                      <a:lnTo>
                        <a:pt x="1508" y="822"/>
                      </a:lnTo>
                      <a:lnTo>
                        <a:pt x="1512" y="890"/>
                      </a:lnTo>
                      <a:lnTo>
                        <a:pt x="1485" y="924"/>
                      </a:lnTo>
                      <a:lnTo>
                        <a:pt x="1496" y="936"/>
                      </a:lnTo>
                      <a:lnTo>
                        <a:pt x="1434" y="955"/>
                      </a:lnTo>
                      <a:lnTo>
                        <a:pt x="1384" y="960"/>
                      </a:lnTo>
                      <a:lnTo>
                        <a:pt x="1394" y="922"/>
                      </a:lnTo>
                      <a:lnTo>
                        <a:pt x="1365" y="943"/>
                      </a:lnTo>
                      <a:lnTo>
                        <a:pt x="1367" y="987"/>
                      </a:lnTo>
                      <a:lnTo>
                        <a:pt x="1335" y="1031"/>
                      </a:lnTo>
                      <a:lnTo>
                        <a:pt x="1154" y="1122"/>
                      </a:lnTo>
                      <a:lnTo>
                        <a:pt x="1095" y="1181"/>
                      </a:lnTo>
                      <a:lnTo>
                        <a:pt x="1044" y="1306"/>
                      </a:lnTo>
                      <a:lnTo>
                        <a:pt x="1088" y="1439"/>
                      </a:lnTo>
                      <a:lnTo>
                        <a:pt x="1044" y="1439"/>
                      </a:lnTo>
                      <a:lnTo>
                        <a:pt x="850" y="1371"/>
                      </a:lnTo>
                      <a:lnTo>
                        <a:pt x="829" y="1314"/>
                      </a:lnTo>
                      <a:lnTo>
                        <a:pt x="808" y="1287"/>
                      </a:lnTo>
                      <a:lnTo>
                        <a:pt x="800" y="1213"/>
                      </a:lnTo>
                      <a:lnTo>
                        <a:pt x="764" y="1185"/>
                      </a:lnTo>
                      <a:lnTo>
                        <a:pt x="658" y="985"/>
                      </a:lnTo>
                      <a:lnTo>
                        <a:pt x="608" y="947"/>
                      </a:lnTo>
                      <a:lnTo>
                        <a:pt x="593" y="915"/>
                      </a:lnTo>
                      <a:lnTo>
                        <a:pt x="439" y="907"/>
                      </a:lnTo>
                      <a:lnTo>
                        <a:pt x="358" y="1002"/>
                      </a:lnTo>
                      <a:lnTo>
                        <a:pt x="217" y="903"/>
                      </a:lnTo>
                      <a:lnTo>
                        <a:pt x="177" y="766"/>
                      </a:lnTo>
                      <a:lnTo>
                        <a:pt x="44" y="637"/>
                      </a:lnTo>
                      <a:lnTo>
                        <a:pt x="27" y="597"/>
                      </a:lnTo>
                      <a:lnTo>
                        <a:pt x="10" y="592"/>
                      </a:lnTo>
                      <a:lnTo>
                        <a:pt x="0" y="563"/>
                      </a:lnTo>
                      <a:lnTo>
                        <a:pt x="0" y="563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29" name="Freeform 133"/>
                <p:cNvSpPr>
                  <a:spLocks/>
                </p:cNvSpPr>
                <p:nvPr/>
              </p:nvSpPr>
              <p:spPr bwMode="auto">
                <a:xfrm>
                  <a:off x="1743" y="1395"/>
                  <a:ext cx="567" cy="349"/>
                </a:xfrm>
                <a:custGeom>
                  <a:avLst/>
                  <a:gdLst>
                    <a:gd name="T0" fmla="*/ 38 w 719"/>
                    <a:gd name="T1" fmla="*/ 0 h 441"/>
                    <a:gd name="T2" fmla="*/ 664 w 719"/>
                    <a:gd name="T3" fmla="*/ 33 h 441"/>
                    <a:gd name="T4" fmla="*/ 668 w 719"/>
                    <a:gd name="T5" fmla="*/ 143 h 441"/>
                    <a:gd name="T6" fmla="*/ 696 w 719"/>
                    <a:gd name="T7" fmla="*/ 232 h 441"/>
                    <a:gd name="T8" fmla="*/ 700 w 719"/>
                    <a:gd name="T9" fmla="*/ 348 h 441"/>
                    <a:gd name="T10" fmla="*/ 719 w 719"/>
                    <a:gd name="T11" fmla="*/ 441 h 441"/>
                    <a:gd name="T12" fmla="*/ 341 w 719"/>
                    <a:gd name="T13" fmla="*/ 430 h 441"/>
                    <a:gd name="T14" fmla="*/ 0 w 719"/>
                    <a:gd name="T15" fmla="*/ 405 h 441"/>
                    <a:gd name="T16" fmla="*/ 38 w 719"/>
                    <a:gd name="T17" fmla="*/ 0 h 441"/>
                    <a:gd name="T18" fmla="*/ 38 w 719"/>
                    <a:gd name="T19" fmla="*/ 0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19" h="441">
                      <a:moveTo>
                        <a:pt x="38" y="0"/>
                      </a:moveTo>
                      <a:lnTo>
                        <a:pt x="664" y="33"/>
                      </a:lnTo>
                      <a:lnTo>
                        <a:pt x="668" y="143"/>
                      </a:lnTo>
                      <a:lnTo>
                        <a:pt x="696" y="232"/>
                      </a:lnTo>
                      <a:lnTo>
                        <a:pt x="700" y="348"/>
                      </a:lnTo>
                      <a:lnTo>
                        <a:pt x="719" y="441"/>
                      </a:lnTo>
                      <a:lnTo>
                        <a:pt x="341" y="430"/>
                      </a:lnTo>
                      <a:lnTo>
                        <a:pt x="0" y="405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30" name="Freeform 134"/>
                <p:cNvSpPr>
                  <a:spLocks/>
                </p:cNvSpPr>
                <p:nvPr/>
              </p:nvSpPr>
              <p:spPr bwMode="auto">
                <a:xfrm>
                  <a:off x="1713" y="1716"/>
                  <a:ext cx="606" cy="396"/>
                </a:xfrm>
                <a:custGeom>
                  <a:avLst/>
                  <a:gdLst>
                    <a:gd name="T0" fmla="*/ 38 w 768"/>
                    <a:gd name="T1" fmla="*/ 0 h 502"/>
                    <a:gd name="T2" fmla="*/ 379 w 768"/>
                    <a:gd name="T3" fmla="*/ 25 h 502"/>
                    <a:gd name="T4" fmla="*/ 757 w 768"/>
                    <a:gd name="T5" fmla="*/ 36 h 502"/>
                    <a:gd name="T6" fmla="*/ 730 w 768"/>
                    <a:gd name="T7" fmla="*/ 84 h 502"/>
                    <a:gd name="T8" fmla="*/ 768 w 768"/>
                    <a:gd name="T9" fmla="*/ 118 h 502"/>
                    <a:gd name="T10" fmla="*/ 766 w 768"/>
                    <a:gd name="T11" fmla="*/ 365 h 502"/>
                    <a:gd name="T12" fmla="*/ 751 w 768"/>
                    <a:gd name="T13" fmla="*/ 363 h 502"/>
                    <a:gd name="T14" fmla="*/ 751 w 768"/>
                    <a:gd name="T15" fmla="*/ 396 h 502"/>
                    <a:gd name="T16" fmla="*/ 765 w 768"/>
                    <a:gd name="T17" fmla="*/ 418 h 502"/>
                    <a:gd name="T18" fmla="*/ 757 w 768"/>
                    <a:gd name="T19" fmla="*/ 443 h 502"/>
                    <a:gd name="T20" fmla="*/ 765 w 768"/>
                    <a:gd name="T21" fmla="*/ 502 h 502"/>
                    <a:gd name="T22" fmla="*/ 747 w 768"/>
                    <a:gd name="T23" fmla="*/ 494 h 502"/>
                    <a:gd name="T24" fmla="*/ 727 w 768"/>
                    <a:gd name="T25" fmla="*/ 474 h 502"/>
                    <a:gd name="T26" fmla="*/ 660 w 768"/>
                    <a:gd name="T27" fmla="*/ 451 h 502"/>
                    <a:gd name="T28" fmla="*/ 593 w 768"/>
                    <a:gd name="T29" fmla="*/ 455 h 502"/>
                    <a:gd name="T30" fmla="*/ 555 w 768"/>
                    <a:gd name="T31" fmla="*/ 426 h 502"/>
                    <a:gd name="T32" fmla="*/ 0 w 768"/>
                    <a:gd name="T33" fmla="*/ 394 h 502"/>
                    <a:gd name="T34" fmla="*/ 38 w 768"/>
                    <a:gd name="T35" fmla="*/ 0 h 502"/>
                    <a:gd name="T36" fmla="*/ 38 w 768"/>
                    <a:gd name="T37" fmla="*/ 0 h 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68" h="502">
                      <a:moveTo>
                        <a:pt x="38" y="0"/>
                      </a:moveTo>
                      <a:lnTo>
                        <a:pt x="379" y="25"/>
                      </a:lnTo>
                      <a:lnTo>
                        <a:pt x="757" y="36"/>
                      </a:lnTo>
                      <a:lnTo>
                        <a:pt x="730" y="84"/>
                      </a:lnTo>
                      <a:lnTo>
                        <a:pt x="768" y="118"/>
                      </a:lnTo>
                      <a:lnTo>
                        <a:pt x="766" y="365"/>
                      </a:lnTo>
                      <a:lnTo>
                        <a:pt x="751" y="363"/>
                      </a:lnTo>
                      <a:lnTo>
                        <a:pt x="751" y="396"/>
                      </a:lnTo>
                      <a:lnTo>
                        <a:pt x="765" y="418"/>
                      </a:lnTo>
                      <a:lnTo>
                        <a:pt x="757" y="443"/>
                      </a:lnTo>
                      <a:lnTo>
                        <a:pt x="765" y="502"/>
                      </a:lnTo>
                      <a:lnTo>
                        <a:pt x="747" y="494"/>
                      </a:lnTo>
                      <a:lnTo>
                        <a:pt x="727" y="474"/>
                      </a:lnTo>
                      <a:lnTo>
                        <a:pt x="660" y="451"/>
                      </a:lnTo>
                      <a:lnTo>
                        <a:pt x="593" y="455"/>
                      </a:lnTo>
                      <a:lnTo>
                        <a:pt x="555" y="426"/>
                      </a:lnTo>
                      <a:lnTo>
                        <a:pt x="0" y="394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31" name="Freeform 135"/>
                <p:cNvSpPr>
                  <a:spLocks/>
                </p:cNvSpPr>
                <p:nvPr/>
              </p:nvSpPr>
              <p:spPr bwMode="auto">
                <a:xfrm>
                  <a:off x="1692" y="2025"/>
                  <a:ext cx="713" cy="348"/>
                </a:xfrm>
                <a:custGeom>
                  <a:avLst/>
                  <a:gdLst>
                    <a:gd name="T0" fmla="*/ 24 w 901"/>
                    <a:gd name="T1" fmla="*/ 0 h 439"/>
                    <a:gd name="T2" fmla="*/ 579 w 901"/>
                    <a:gd name="T3" fmla="*/ 32 h 439"/>
                    <a:gd name="T4" fmla="*/ 617 w 901"/>
                    <a:gd name="T5" fmla="*/ 61 h 439"/>
                    <a:gd name="T6" fmla="*/ 684 w 901"/>
                    <a:gd name="T7" fmla="*/ 57 h 439"/>
                    <a:gd name="T8" fmla="*/ 751 w 901"/>
                    <a:gd name="T9" fmla="*/ 80 h 439"/>
                    <a:gd name="T10" fmla="*/ 771 w 901"/>
                    <a:gd name="T11" fmla="*/ 100 h 439"/>
                    <a:gd name="T12" fmla="*/ 789 w 901"/>
                    <a:gd name="T13" fmla="*/ 108 h 439"/>
                    <a:gd name="T14" fmla="*/ 819 w 901"/>
                    <a:gd name="T15" fmla="*/ 192 h 439"/>
                    <a:gd name="T16" fmla="*/ 819 w 901"/>
                    <a:gd name="T17" fmla="*/ 216 h 439"/>
                    <a:gd name="T18" fmla="*/ 840 w 901"/>
                    <a:gd name="T19" fmla="*/ 256 h 439"/>
                    <a:gd name="T20" fmla="*/ 849 w 901"/>
                    <a:gd name="T21" fmla="*/ 319 h 439"/>
                    <a:gd name="T22" fmla="*/ 844 w 901"/>
                    <a:gd name="T23" fmla="*/ 338 h 439"/>
                    <a:gd name="T24" fmla="*/ 857 w 901"/>
                    <a:gd name="T25" fmla="*/ 359 h 439"/>
                    <a:gd name="T26" fmla="*/ 901 w 901"/>
                    <a:gd name="T27" fmla="*/ 439 h 439"/>
                    <a:gd name="T28" fmla="*/ 500 w 901"/>
                    <a:gd name="T29" fmla="*/ 435 h 439"/>
                    <a:gd name="T30" fmla="*/ 195 w 901"/>
                    <a:gd name="T31" fmla="*/ 416 h 439"/>
                    <a:gd name="T32" fmla="*/ 205 w 901"/>
                    <a:gd name="T33" fmla="*/ 285 h 439"/>
                    <a:gd name="T34" fmla="*/ 0 w 901"/>
                    <a:gd name="T35" fmla="*/ 266 h 439"/>
                    <a:gd name="T36" fmla="*/ 24 w 901"/>
                    <a:gd name="T37" fmla="*/ 0 h 439"/>
                    <a:gd name="T38" fmla="*/ 24 w 901"/>
                    <a:gd name="T39" fmla="*/ 0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01" h="439">
                      <a:moveTo>
                        <a:pt x="24" y="0"/>
                      </a:moveTo>
                      <a:lnTo>
                        <a:pt x="579" y="32"/>
                      </a:lnTo>
                      <a:lnTo>
                        <a:pt x="617" y="61"/>
                      </a:lnTo>
                      <a:lnTo>
                        <a:pt x="684" y="57"/>
                      </a:lnTo>
                      <a:lnTo>
                        <a:pt x="751" y="80"/>
                      </a:lnTo>
                      <a:lnTo>
                        <a:pt x="771" y="100"/>
                      </a:lnTo>
                      <a:lnTo>
                        <a:pt x="789" y="108"/>
                      </a:lnTo>
                      <a:lnTo>
                        <a:pt x="819" y="192"/>
                      </a:lnTo>
                      <a:lnTo>
                        <a:pt x="819" y="216"/>
                      </a:lnTo>
                      <a:lnTo>
                        <a:pt x="840" y="256"/>
                      </a:lnTo>
                      <a:lnTo>
                        <a:pt x="849" y="319"/>
                      </a:lnTo>
                      <a:lnTo>
                        <a:pt x="844" y="338"/>
                      </a:lnTo>
                      <a:lnTo>
                        <a:pt x="857" y="359"/>
                      </a:lnTo>
                      <a:lnTo>
                        <a:pt x="901" y="439"/>
                      </a:lnTo>
                      <a:lnTo>
                        <a:pt x="500" y="435"/>
                      </a:lnTo>
                      <a:lnTo>
                        <a:pt x="195" y="416"/>
                      </a:lnTo>
                      <a:lnTo>
                        <a:pt x="205" y="285"/>
                      </a:lnTo>
                      <a:lnTo>
                        <a:pt x="0" y="266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32" name="Freeform 136"/>
                <p:cNvSpPr>
                  <a:spLocks/>
                </p:cNvSpPr>
                <p:nvPr/>
              </p:nvSpPr>
              <p:spPr bwMode="auto">
                <a:xfrm>
                  <a:off x="1826" y="2354"/>
                  <a:ext cx="642" cy="338"/>
                </a:xfrm>
                <a:custGeom>
                  <a:avLst/>
                  <a:gdLst>
                    <a:gd name="T0" fmla="*/ 26 w 812"/>
                    <a:gd name="T1" fmla="*/ 0 h 428"/>
                    <a:gd name="T2" fmla="*/ 331 w 812"/>
                    <a:gd name="T3" fmla="*/ 19 h 428"/>
                    <a:gd name="T4" fmla="*/ 732 w 812"/>
                    <a:gd name="T5" fmla="*/ 23 h 428"/>
                    <a:gd name="T6" fmla="*/ 753 w 812"/>
                    <a:gd name="T7" fmla="*/ 42 h 428"/>
                    <a:gd name="T8" fmla="*/ 766 w 812"/>
                    <a:gd name="T9" fmla="*/ 38 h 428"/>
                    <a:gd name="T10" fmla="*/ 781 w 812"/>
                    <a:gd name="T11" fmla="*/ 59 h 428"/>
                    <a:gd name="T12" fmla="*/ 768 w 812"/>
                    <a:gd name="T13" fmla="*/ 59 h 428"/>
                    <a:gd name="T14" fmla="*/ 755 w 812"/>
                    <a:gd name="T15" fmla="*/ 86 h 428"/>
                    <a:gd name="T16" fmla="*/ 787 w 812"/>
                    <a:gd name="T17" fmla="*/ 131 h 428"/>
                    <a:gd name="T18" fmla="*/ 812 w 812"/>
                    <a:gd name="T19" fmla="*/ 139 h 428"/>
                    <a:gd name="T20" fmla="*/ 808 w 812"/>
                    <a:gd name="T21" fmla="*/ 426 h 428"/>
                    <a:gd name="T22" fmla="*/ 464 w 812"/>
                    <a:gd name="T23" fmla="*/ 428 h 428"/>
                    <a:gd name="T24" fmla="*/ 0 w 812"/>
                    <a:gd name="T25" fmla="*/ 407 h 428"/>
                    <a:gd name="T26" fmla="*/ 26 w 812"/>
                    <a:gd name="T27" fmla="*/ 0 h 428"/>
                    <a:gd name="T28" fmla="*/ 26 w 812"/>
                    <a:gd name="T2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12" h="428">
                      <a:moveTo>
                        <a:pt x="26" y="0"/>
                      </a:moveTo>
                      <a:lnTo>
                        <a:pt x="331" y="19"/>
                      </a:lnTo>
                      <a:lnTo>
                        <a:pt x="732" y="23"/>
                      </a:lnTo>
                      <a:lnTo>
                        <a:pt x="753" y="42"/>
                      </a:lnTo>
                      <a:lnTo>
                        <a:pt x="766" y="38"/>
                      </a:lnTo>
                      <a:lnTo>
                        <a:pt x="781" y="59"/>
                      </a:lnTo>
                      <a:lnTo>
                        <a:pt x="768" y="59"/>
                      </a:lnTo>
                      <a:lnTo>
                        <a:pt x="755" y="86"/>
                      </a:lnTo>
                      <a:lnTo>
                        <a:pt x="787" y="131"/>
                      </a:lnTo>
                      <a:lnTo>
                        <a:pt x="812" y="139"/>
                      </a:lnTo>
                      <a:lnTo>
                        <a:pt x="808" y="426"/>
                      </a:lnTo>
                      <a:lnTo>
                        <a:pt x="464" y="428"/>
                      </a:lnTo>
                      <a:lnTo>
                        <a:pt x="0" y="407"/>
                      </a:lnTo>
                      <a:lnTo>
                        <a:pt x="26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33" name="Freeform 137"/>
                <p:cNvSpPr>
                  <a:spLocks/>
                </p:cNvSpPr>
                <p:nvPr/>
              </p:nvSpPr>
              <p:spPr bwMode="auto">
                <a:xfrm>
                  <a:off x="1740" y="2670"/>
                  <a:ext cx="744" cy="379"/>
                </a:xfrm>
                <a:custGeom>
                  <a:avLst/>
                  <a:gdLst>
                    <a:gd name="T0" fmla="*/ 6 w 943"/>
                    <a:gd name="T1" fmla="*/ 0 h 479"/>
                    <a:gd name="T2" fmla="*/ 111 w 943"/>
                    <a:gd name="T3" fmla="*/ 8 h 479"/>
                    <a:gd name="T4" fmla="*/ 575 w 943"/>
                    <a:gd name="T5" fmla="*/ 29 h 479"/>
                    <a:gd name="T6" fmla="*/ 919 w 943"/>
                    <a:gd name="T7" fmla="*/ 27 h 479"/>
                    <a:gd name="T8" fmla="*/ 923 w 943"/>
                    <a:gd name="T9" fmla="*/ 97 h 479"/>
                    <a:gd name="T10" fmla="*/ 943 w 943"/>
                    <a:gd name="T11" fmla="*/ 245 h 479"/>
                    <a:gd name="T12" fmla="*/ 940 w 943"/>
                    <a:gd name="T13" fmla="*/ 479 h 479"/>
                    <a:gd name="T14" fmla="*/ 864 w 943"/>
                    <a:gd name="T15" fmla="*/ 439 h 479"/>
                    <a:gd name="T16" fmla="*/ 784 w 943"/>
                    <a:gd name="T17" fmla="*/ 454 h 479"/>
                    <a:gd name="T18" fmla="*/ 725 w 943"/>
                    <a:gd name="T19" fmla="*/ 471 h 479"/>
                    <a:gd name="T20" fmla="*/ 639 w 943"/>
                    <a:gd name="T21" fmla="*/ 471 h 479"/>
                    <a:gd name="T22" fmla="*/ 575 w 943"/>
                    <a:gd name="T23" fmla="*/ 435 h 479"/>
                    <a:gd name="T24" fmla="*/ 556 w 943"/>
                    <a:gd name="T25" fmla="*/ 454 h 479"/>
                    <a:gd name="T26" fmla="*/ 457 w 943"/>
                    <a:gd name="T27" fmla="*/ 411 h 479"/>
                    <a:gd name="T28" fmla="*/ 407 w 943"/>
                    <a:gd name="T29" fmla="*/ 399 h 479"/>
                    <a:gd name="T30" fmla="*/ 383 w 943"/>
                    <a:gd name="T31" fmla="*/ 375 h 479"/>
                    <a:gd name="T32" fmla="*/ 352 w 943"/>
                    <a:gd name="T33" fmla="*/ 375 h 479"/>
                    <a:gd name="T34" fmla="*/ 320 w 943"/>
                    <a:gd name="T35" fmla="*/ 348 h 479"/>
                    <a:gd name="T36" fmla="*/ 331 w 943"/>
                    <a:gd name="T37" fmla="*/ 89 h 479"/>
                    <a:gd name="T38" fmla="*/ 0 w 943"/>
                    <a:gd name="T39" fmla="*/ 70 h 479"/>
                    <a:gd name="T40" fmla="*/ 6 w 943"/>
                    <a:gd name="T41" fmla="*/ 0 h 479"/>
                    <a:gd name="T42" fmla="*/ 6 w 943"/>
                    <a:gd name="T43" fmla="*/ 0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3" h="479">
                      <a:moveTo>
                        <a:pt x="6" y="0"/>
                      </a:moveTo>
                      <a:lnTo>
                        <a:pt x="111" y="8"/>
                      </a:lnTo>
                      <a:lnTo>
                        <a:pt x="575" y="29"/>
                      </a:lnTo>
                      <a:lnTo>
                        <a:pt x="919" y="27"/>
                      </a:lnTo>
                      <a:lnTo>
                        <a:pt x="923" y="97"/>
                      </a:lnTo>
                      <a:lnTo>
                        <a:pt x="943" y="245"/>
                      </a:lnTo>
                      <a:lnTo>
                        <a:pt x="940" y="479"/>
                      </a:lnTo>
                      <a:lnTo>
                        <a:pt x="864" y="439"/>
                      </a:lnTo>
                      <a:lnTo>
                        <a:pt x="784" y="454"/>
                      </a:lnTo>
                      <a:lnTo>
                        <a:pt x="725" y="471"/>
                      </a:lnTo>
                      <a:lnTo>
                        <a:pt x="639" y="471"/>
                      </a:lnTo>
                      <a:lnTo>
                        <a:pt x="575" y="435"/>
                      </a:lnTo>
                      <a:lnTo>
                        <a:pt x="556" y="454"/>
                      </a:lnTo>
                      <a:lnTo>
                        <a:pt x="457" y="411"/>
                      </a:lnTo>
                      <a:lnTo>
                        <a:pt x="407" y="399"/>
                      </a:lnTo>
                      <a:lnTo>
                        <a:pt x="383" y="375"/>
                      </a:lnTo>
                      <a:lnTo>
                        <a:pt x="352" y="375"/>
                      </a:lnTo>
                      <a:lnTo>
                        <a:pt x="320" y="348"/>
                      </a:lnTo>
                      <a:lnTo>
                        <a:pt x="331" y="89"/>
                      </a:lnTo>
                      <a:lnTo>
                        <a:pt x="0" y="7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34" name="Freeform 138"/>
                <p:cNvSpPr>
                  <a:spLocks/>
                </p:cNvSpPr>
                <p:nvPr/>
              </p:nvSpPr>
              <p:spPr bwMode="auto">
                <a:xfrm>
                  <a:off x="2266" y="1392"/>
                  <a:ext cx="562" cy="611"/>
                </a:xfrm>
                <a:custGeom>
                  <a:avLst/>
                  <a:gdLst>
                    <a:gd name="T0" fmla="*/ 4 w 711"/>
                    <a:gd name="T1" fmla="*/ 146 h 773"/>
                    <a:gd name="T2" fmla="*/ 32 w 711"/>
                    <a:gd name="T3" fmla="*/ 235 h 773"/>
                    <a:gd name="T4" fmla="*/ 36 w 711"/>
                    <a:gd name="T5" fmla="*/ 351 h 773"/>
                    <a:gd name="T6" fmla="*/ 55 w 711"/>
                    <a:gd name="T7" fmla="*/ 444 h 773"/>
                    <a:gd name="T8" fmla="*/ 28 w 711"/>
                    <a:gd name="T9" fmla="*/ 492 h 773"/>
                    <a:gd name="T10" fmla="*/ 66 w 711"/>
                    <a:gd name="T11" fmla="*/ 526 h 773"/>
                    <a:gd name="T12" fmla="*/ 64 w 711"/>
                    <a:gd name="T13" fmla="*/ 773 h 773"/>
                    <a:gd name="T14" fmla="*/ 583 w 711"/>
                    <a:gd name="T15" fmla="*/ 762 h 773"/>
                    <a:gd name="T16" fmla="*/ 574 w 711"/>
                    <a:gd name="T17" fmla="*/ 714 h 773"/>
                    <a:gd name="T18" fmla="*/ 519 w 711"/>
                    <a:gd name="T19" fmla="*/ 672 h 773"/>
                    <a:gd name="T20" fmla="*/ 490 w 711"/>
                    <a:gd name="T21" fmla="*/ 642 h 773"/>
                    <a:gd name="T22" fmla="*/ 420 w 711"/>
                    <a:gd name="T23" fmla="*/ 598 h 773"/>
                    <a:gd name="T24" fmla="*/ 422 w 711"/>
                    <a:gd name="T25" fmla="*/ 526 h 773"/>
                    <a:gd name="T26" fmla="*/ 407 w 711"/>
                    <a:gd name="T27" fmla="*/ 481 h 773"/>
                    <a:gd name="T28" fmla="*/ 466 w 711"/>
                    <a:gd name="T29" fmla="*/ 412 h 773"/>
                    <a:gd name="T30" fmla="*/ 462 w 711"/>
                    <a:gd name="T31" fmla="*/ 344 h 773"/>
                    <a:gd name="T32" fmla="*/ 557 w 711"/>
                    <a:gd name="T33" fmla="*/ 273 h 773"/>
                    <a:gd name="T34" fmla="*/ 580 w 711"/>
                    <a:gd name="T35" fmla="*/ 233 h 773"/>
                    <a:gd name="T36" fmla="*/ 711 w 711"/>
                    <a:gd name="T37" fmla="*/ 165 h 773"/>
                    <a:gd name="T38" fmla="*/ 652 w 711"/>
                    <a:gd name="T39" fmla="*/ 140 h 773"/>
                    <a:gd name="T40" fmla="*/ 601 w 711"/>
                    <a:gd name="T41" fmla="*/ 144 h 773"/>
                    <a:gd name="T42" fmla="*/ 589 w 711"/>
                    <a:gd name="T43" fmla="*/ 125 h 773"/>
                    <a:gd name="T44" fmla="*/ 494 w 711"/>
                    <a:gd name="T45" fmla="*/ 123 h 773"/>
                    <a:gd name="T46" fmla="*/ 431 w 711"/>
                    <a:gd name="T47" fmla="*/ 106 h 773"/>
                    <a:gd name="T48" fmla="*/ 300 w 711"/>
                    <a:gd name="T49" fmla="*/ 93 h 773"/>
                    <a:gd name="T50" fmla="*/ 281 w 711"/>
                    <a:gd name="T51" fmla="*/ 70 h 773"/>
                    <a:gd name="T52" fmla="*/ 228 w 711"/>
                    <a:gd name="T53" fmla="*/ 47 h 773"/>
                    <a:gd name="T54" fmla="*/ 218 w 711"/>
                    <a:gd name="T55" fmla="*/ 0 h 773"/>
                    <a:gd name="T56" fmla="*/ 184 w 711"/>
                    <a:gd name="T57" fmla="*/ 0 h 773"/>
                    <a:gd name="T58" fmla="*/ 184 w 711"/>
                    <a:gd name="T59" fmla="*/ 36 h 773"/>
                    <a:gd name="T60" fmla="*/ 0 w 711"/>
                    <a:gd name="T61" fmla="*/ 36 h 773"/>
                    <a:gd name="T62" fmla="*/ 4 w 711"/>
                    <a:gd name="T63" fmla="*/ 146 h 773"/>
                    <a:gd name="T64" fmla="*/ 4 w 711"/>
                    <a:gd name="T65" fmla="*/ 146 h 7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11" h="773">
                      <a:moveTo>
                        <a:pt x="4" y="146"/>
                      </a:moveTo>
                      <a:lnTo>
                        <a:pt x="32" y="235"/>
                      </a:lnTo>
                      <a:lnTo>
                        <a:pt x="36" y="351"/>
                      </a:lnTo>
                      <a:lnTo>
                        <a:pt x="55" y="444"/>
                      </a:lnTo>
                      <a:lnTo>
                        <a:pt x="28" y="492"/>
                      </a:lnTo>
                      <a:lnTo>
                        <a:pt x="66" y="526"/>
                      </a:lnTo>
                      <a:lnTo>
                        <a:pt x="64" y="773"/>
                      </a:lnTo>
                      <a:lnTo>
                        <a:pt x="583" y="762"/>
                      </a:lnTo>
                      <a:lnTo>
                        <a:pt x="574" y="714"/>
                      </a:lnTo>
                      <a:lnTo>
                        <a:pt x="519" y="672"/>
                      </a:lnTo>
                      <a:lnTo>
                        <a:pt x="490" y="642"/>
                      </a:lnTo>
                      <a:lnTo>
                        <a:pt x="420" y="598"/>
                      </a:lnTo>
                      <a:lnTo>
                        <a:pt x="422" y="526"/>
                      </a:lnTo>
                      <a:lnTo>
                        <a:pt x="407" y="481"/>
                      </a:lnTo>
                      <a:lnTo>
                        <a:pt x="466" y="412"/>
                      </a:lnTo>
                      <a:lnTo>
                        <a:pt x="462" y="344"/>
                      </a:lnTo>
                      <a:lnTo>
                        <a:pt x="557" y="273"/>
                      </a:lnTo>
                      <a:lnTo>
                        <a:pt x="580" y="233"/>
                      </a:lnTo>
                      <a:lnTo>
                        <a:pt x="711" y="165"/>
                      </a:lnTo>
                      <a:lnTo>
                        <a:pt x="652" y="140"/>
                      </a:lnTo>
                      <a:lnTo>
                        <a:pt x="601" y="144"/>
                      </a:lnTo>
                      <a:lnTo>
                        <a:pt x="589" y="125"/>
                      </a:lnTo>
                      <a:lnTo>
                        <a:pt x="494" y="123"/>
                      </a:lnTo>
                      <a:lnTo>
                        <a:pt x="431" y="106"/>
                      </a:lnTo>
                      <a:lnTo>
                        <a:pt x="300" y="93"/>
                      </a:lnTo>
                      <a:lnTo>
                        <a:pt x="281" y="70"/>
                      </a:lnTo>
                      <a:lnTo>
                        <a:pt x="228" y="47"/>
                      </a:lnTo>
                      <a:lnTo>
                        <a:pt x="218" y="0"/>
                      </a:lnTo>
                      <a:lnTo>
                        <a:pt x="184" y="0"/>
                      </a:lnTo>
                      <a:lnTo>
                        <a:pt x="184" y="36"/>
                      </a:lnTo>
                      <a:lnTo>
                        <a:pt x="0" y="36"/>
                      </a:lnTo>
                      <a:lnTo>
                        <a:pt x="4" y="146"/>
                      </a:lnTo>
                      <a:lnTo>
                        <a:pt x="4" y="146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35" name="Freeform 139"/>
                <p:cNvSpPr>
                  <a:spLocks/>
                </p:cNvSpPr>
                <p:nvPr/>
              </p:nvSpPr>
              <p:spPr bwMode="auto">
                <a:xfrm>
                  <a:off x="2305" y="1994"/>
                  <a:ext cx="515" cy="333"/>
                </a:xfrm>
                <a:custGeom>
                  <a:avLst/>
                  <a:gdLst>
                    <a:gd name="T0" fmla="*/ 0 w 652"/>
                    <a:gd name="T1" fmla="*/ 42 h 422"/>
                    <a:gd name="T2" fmla="*/ 14 w 652"/>
                    <a:gd name="T3" fmla="*/ 64 h 422"/>
                    <a:gd name="T4" fmla="*/ 6 w 652"/>
                    <a:gd name="T5" fmla="*/ 89 h 422"/>
                    <a:gd name="T6" fmla="*/ 14 w 652"/>
                    <a:gd name="T7" fmla="*/ 148 h 422"/>
                    <a:gd name="T8" fmla="*/ 44 w 652"/>
                    <a:gd name="T9" fmla="*/ 232 h 422"/>
                    <a:gd name="T10" fmla="*/ 44 w 652"/>
                    <a:gd name="T11" fmla="*/ 256 h 422"/>
                    <a:gd name="T12" fmla="*/ 65 w 652"/>
                    <a:gd name="T13" fmla="*/ 296 h 422"/>
                    <a:gd name="T14" fmla="*/ 74 w 652"/>
                    <a:gd name="T15" fmla="*/ 359 h 422"/>
                    <a:gd name="T16" fmla="*/ 69 w 652"/>
                    <a:gd name="T17" fmla="*/ 378 h 422"/>
                    <a:gd name="T18" fmla="*/ 82 w 652"/>
                    <a:gd name="T19" fmla="*/ 399 h 422"/>
                    <a:gd name="T20" fmla="*/ 504 w 652"/>
                    <a:gd name="T21" fmla="*/ 389 h 422"/>
                    <a:gd name="T22" fmla="*/ 534 w 652"/>
                    <a:gd name="T23" fmla="*/ 422 h 422"/>
                    <a:gd name="T24" fmla="*/ 578 w 652"/>
                    <a:gd name="T25" fmla="*/ 327 h 422"/>
                    <a:gd name="T26" fmla="*/ 565 w 652"/>
                    <a:gd name="T27" fmla="*/ 291 h 422"/>
                    <a:gd name="T28" fmla="*/ 637 w 652"/>
                    <a:gd name="T29" fmla="*/ 234 h 422"/>
                    <a:gd name="T30" fmla="*/ 652 w 652"/>
                    <a:gd name="T31" fmla="*/ 192 h 422"/>
                    <a:gd name="T32" fmla="*/ 599 w 652"/>
                    <a:gd name="T33" fmla="*/ 131 h 422"/>
                    <a:gd name="T34" fmla="*/ 544 w 652"/>
                    <a:gd name="T35" fmla="*/ 68 h 422"/>
                    <a:gd name="T36" fmla="*/ 534 w 652"/>
                    <a:gd name="T37" fmla="*/ 0 h 422"/>
                    <a:gd name="T38" fmla="*/ 15 w 652"/>
                    <a:gd name="T39" fmla="*/ 11 h 422"/>
                    <a:gd name="T40" fmla="*/ 0 w 652"/>
                    <a:gd name="T41" fmla="*/ 9 h 422"/>
                    <a:gd name="T42" fmla="*/ 0 w 652"/>
                    <a:gd name="T43" fmla="*/ 42 h 422"/>
                    <a:gd name="T44" fmla="*/ 0 w 652"/>
                    <a:gd name="T45" fmla="*/ 42 h 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52" h="422">
                      <a:moveTo>
                        <a:pt x="0" y="42"/>
                      </a:moveTo>
                      <a:lnTo>
                        <a:pt x="14" y="64"/>
                      </a:lnTo>
                      <a:lnTo>
                        <a:pt x="6" y="89"/>
                      </a:lnTo>
                      <a:lnTo>
                        <a:pt x="14" y="148"/>
                      </a:lnTo>
                      <a:lnTo>
                        <a:pt x="44" y="232"/>
                      </a:lnTo>
                      <a:lnTo>
                        <a:pt x="44" y="256"/>
                      </a:lnTo>
                      <a:lnTo>
                        <a:pt x="65" y="296"/>
                      </a:lnTo>
                      <a:lnTo>
                        <a:pt x="74" y="359"/>
                      </a:lnTo>
                      <a:lnTo>
                        <a:pt x="69" y="378"/>
                      </a:lnTo>
                      <a:lnTo>
                        <a:pt x="82" y="399"/>
                      </a:lnTo>
                      <a:lnTo>
                        <a:pt x="504" y="389"/>
                      </a:lnTo>
                      <a:lnTo>
                        <a:pt x="534" y="422"/>
                      </a:lnTo>
                      <a:lnTo>
                        <a:pt x="578" y="327"/>
                      </a:lnTo>
                      <a:lnTo>
                        <a:pt x="565" y="291"/>
                      </a:lnTo>
                      <a:lnTo>
                        <a:pt x="637" y="234"/>
                      </a:lnTo>
                      <a:lnTo>
                        <a:pt x="652" y="192"/>
                      </a:lnTo>
                      <a:lnTo>
                        <a:pt x="599" y="131"/>
                      </a:lnTo>
                      <a:lnTo>
                        <a:pt x="544" y="68"/>
                      </a:lnTo>
                      <a:lnTo>
                        <a:pt x="534" y="0"/>
                      </a:lnTo>
                      <a:lnTo>
                        <a:pt x="15" y="11"/>
                      </a:lnTo>
                      <a:lnTo>
                        <a:pt x="0" y="9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36" name="Freeform 140"/>
                <p:cNvSpPr>
                  <a:spLocks/>
                </p:cNvSpPr>
                <p:nvPr/>
              </p:nvSpPr>
              <p:spPr bwMode="auto">
                <a:xfrm>
                  <a:off x="2370" y="2302"/>
                  <a:ext cx="573" cy="486"/>
                </a:xfrm>
                <a:custGeom>
                  <a:avLst/>
                  <a:gdLst>
                    <a:gd name="T0" fmla="*/ 44 w 726"/>
                    <a:gd name="T1" fmla="*/ 90 h 616"/>
                    <a:gd name="T2" fmla="*/ 65 w 726"/>
                    <a:gd name="T3" fmla="*/ 109 h 616"/>
                    <a:gd name="T4" fmla="*/ 78 w 726"/>
                    <a:gd name="T5" fmla="*/ 105 h 616"/>
                    <a:gd name="T6" fmla="*/ 93 w 726"/>
                    <a:gd name="T7" fmla="*/ 126 h 616"/>
                    <a:gd name="T8" fmla="*/ 80 w 726"/>
                    <a:gd name="T9" fmla="*/ 126 h 616"/>
                    <a:gd name="T10" fmla="*/ 67 w 726"/>
                    <a:gd name="T11" fmla="*/ 153 h 616"/>
                    <a:gd name="T12" fmla="*/ 99 w 726"/>
                    <a:gd name="T13" fmla="*/ 198 h 616"/>
                    <a:gd name="T14" fmla="*/ 124 w 726"/>
                    <a:gd name="T15" fmla="*/ 206 h 616"/>
                    <a:gd name="T16" fmla="*/ 120 w 726"/>
                    <a:gd name="T17" fmla="*/ 493 h 616"/>
                    <a:gd name="T18" fmla="*/ 124 w 726"/>
                    <a:gd name="T19" fmla="*/ 563 h 616"/>
                    <a:gd name="T20" fmla="*/ 606 w 726"/>
                    <a:gd name="T21" fmla="*/ 548 h 616"/>
                    <a:gd name="T22" fmla="*/ 610 w 726"/>
                    <a:gd name="T23" fmla="*/ 590 h 616"/>
                    <a:gd name="T24" fmla="*/ 591 w 726"/>
                    <a:gd name="T25" fmla="*/ 616 h 616"/>
                    <a:gd name="T26" fmla="*/ 665 w 726"/>
                    <a:gd name="T27" fmla="*/ 612 h 616"/>
                    <a:gd name="T28" fmla="*/ 679 w 726"/>
                    <a:gd name="T29" fmla="*/ 590 h 616"/>
                    <a:gd name="T30" fmla="*/ 679 w 726"/>
                    <a:gd name="T31" fmla="*/ 563 h 616"/>
                    <a:gd name="T32" fmla="*/ 696 w 726"/>
                    <a:gd name="T33" fmla="*/ 544 h 616"/>
                    <a:gd name="T34" fmla="*/ 702 w 726"/>
                    <a:gd name="T35" fmla="*/ 523 h 616"/>
                    <a:gd name="T36" fmla="*/ 721 w 726"/>
                    <a:gd name="T37" fmla="*/ 521 h 616"/>
                    <a:gd name="T38" fmla="*/ 726 w 726"/>
                    <a:gd name="T39" fmla="*/ 479 h 616"/>
                    <a:gd name="T40" fmla="*/ 700 w 726"/>
                    <a:gd name="T41" fmla="*/ 474 h 616"/>
                    <a:gd name="T42" fmla="*/ 683 w 726"/>
                    <a:gd name="T43" fmla="*/ 443 h 616"/>
                    <a:gd name="T44" fmla="*/ 656 w 726"/>
                    <a:gd name="T45" fmla="*/ 369 h 616"/>
                    <a:gd name="T46" fmla="*/ 626 w 726"/>
                    <a:gd name="T47" fmla="*/ 358 h 616"/>
                    <a:gd name="T48" fmla="*/ 591 w 726"/>
                    <a:gd name="T49" fmla="*/ 331 h 616"/>
                    <a:gd name="T50" fmla="*/ 578 w 726"/>
                    <a:gd name="T51" fmla="*/ 293 h 616"/>
                    <a:gd name="T52" fmla="*/ 599 w 726"/>
                    <a:gd name="T53" fmla="*/ 234 h 616"/>
                    <a:gd name="T54" fmla="*/ 582 w 726"/>
                    <a:gd name="T55" fmla="*/ 223 h 616"/>
                    <a:gd name="T56" fmla="*/ 540 w 726"/>
                    <a:gd name="T57" fmla="*/ 223 h 616"/>
                    <a:gd name="T58" fmla="*/ 530 w 726"/>
                    <a:gd name="T59" fmla="*/ 187 h 616"/>
                    <a:gd name="T60" fmla="*/ 460 w 726"/>
                    <a:gd name="T61" fmla="*/ 114 h 616"/>
                    <a:gd name="T62" fmla="*/ 445 w 726"/>
                    <a:gd name="T63" fmla="*/ 56 h 616"/>
                    <a:gd name="T64" fmla="*/ 452 w 726"/>
                    <a:gd name="T65" fmla="*/ 33 h 616"/>
                    <a:gd name="T66" fmla="*/ 422 w 726"/>
                    <a:gd name="T67" fmla="*/ 0 h 616"/>
                    <a:gd name="T68" fmla="*/ 0 w 726"/>
                    <a:gd name="T69" fmla="*/ 10 h 616"/>
                    <a:gd name="T70" fmla="*/ 44 w 726"/>
                    <a:gd name="T71" fmla="*/ 90 h 616"/>
                    <a:gd name="T72" fmla="*/ 44 w 726"/>
                    <a:gd name="T73" fmla="*/ 90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26" h="616">
                      <a:moveTo>
                        <a:pt x="44" y="90"/>
                      </a:moveTo>
                      <a:lnTo>
                        <a:pt x="65" y="109"/>
                      </a:lnTo>
                      <a:lnTo>
                        <a:pt x="78" y="105"/>
                      </a:lnTo>
                      <a:lnTo>
                        <a:pt x="93" y="126"/>
                      </a:lnTo>
                      <a:lnTo>
                        <a:pt x="80" y="126"/>
                      </a:lnTo>
                      <a:lnTo>
                        <a:pt x="67" y="153"/>
                      </a:lnTo>
                      <a:lnTo>
                        <a:pt x="99" y="198"/>
                      </a:lnTo>
                      <a:lnTo>
                        <a:pt x="124" y="206"/>
                      </a:lnTo>
                      <a:lnTo>
                        <a:pt x="120" y="493"/>
                      </a:lnTo>
                      <a:lnTo>
                        <a:pt x="124" y="563"/>
                      </a:lnTo>
                      <a:lnTo>
                        <a:pt x="606" y="548"/>
                      </a:lnTo>
                      <a:lnTo>
                        <a:pt x="610" y="590"/>
                      </a:lnTo>
                      <a:lnTo>
                        <a:pt x="591" y="616"/>
                      </a:lnTo>
                      <a:lnTo>
                        <a:pt x="665" y="612"/>
                      </a:lnTo>
                      <a:lnTo>
                        <a:pt x="679" y="590"/>
                      </a:lnTo>
                      <a:lnTo>
                        <a:pt x="679" y="563"/>
                      </a:lnTo>
                      <a:lnTo>
                        <a:pt x="696" y="544"/>
                      </a:lnTo>
                      <a:lnTo>
                        <a:pt x="702" y="523"/>
                      </a:lnTo>
                      <a:lnTo>
                        <a:pt x="721" y="521"/>
                      </a:lnTo>
                      <a:lnTo>
                        <a:pt x="726" y="479"/>
                      </a:lnTo>
                      <a:lnTo>
                        <a:pt x="700" y="474"/>
                      </a:lnTo>
                      <a:lnTo>
                        <a:pt x="683" y="443"/>
                      </a:lnTo>
                      <a:lnTo>
                        <a:pt x="656" y="369"/>
                      </a:lnTo>
                      <a:lnTo>
                        <a:pt x="626" y="358"/>
                      </a:lnTo>
                      <a:lnTo>
                        <a:pt x="591" y="331"/>
                      </a:lnTo>
                      <a:lnTo>
                        <a:pt x="578" y="293"/>
                      </a:lnTo>
                      <a:lnTo>
                        <a:pt x="599" y="234"/>
                      </a:lnTo>
                      <a:lnTo>
                        <a:pt x="582" y="223"/>
                      </a:lnTo>
                      <a:lnTo>
                        <a:pt x="540" y="223"/>
                      </a:lnTo>
                      <a:lnTo>
                        <a:pt x="530" y="187"/>
                      </a:lnTo>
                      <a:lnTo>
                        <a:pt x="460" y="114"/>
                      </a:lnTo>
                      <a:lnTo>
                        <a:pt x="445" y="56"/>
                      </a:lnTo>
                      <a:lnTo>
                        <a:pt x="452" y="33"/>
                      </a:lnTo>
                      <a:lnTo>
                        <a:pt x="422" y="0"/>
                      </a:lnTo>
                      <a:lnTo>
                        <a:pt x="0" y="10"/>
                      </a:lnTo>
                      <a:lnTo>
                        <a:pt x="44" y="90"/>
                      </a:lnTo>
                      <a:lnTo>
                        <a:pt x="44" y="9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37" name="Freeform 141"/>
                <p:cNvSpPr>
                  <a:spLocks/>
                </p:cNvSpPr>
                <p:nvPr/>
              </p:nvSpPr>
              <p:spPr bwMode="auto">
                <a:xfrm>
                  <a:off x="2468" y="2734"/>
                  <a:ext cx="434" cy="379"/>
                </a:xfrm>
                <a:custGeom>
                  <a:avLst/>
                  <a:gdLst>
                    <a:gd name="T0" fmla="*/ 20 w 549"/>
                    <a:gd name="T1" fmla="*/ 163 h 481"/>
                    <a:gd name="T2" fmla="*/ 17 w 549"/>
                    <a:gd name="T3" fmla="*/ 397 h 481"/>
                    <a:gd name="T4" fmla="*/ 28 w 549"/>
                    <a:gd name="T5" fmla="*/ 410 h 481"/>
                    <a:gd name="T6" fmla="*/ 66 w 549"/>
                    <a:gd name="T7" fmla="*/ 410 h 481"/>
                    <a:gd name="T8" fmla="*/ 68 w 549"/>
                    <a:gd name="T9" fmla="*/ 481 h 481"/>
                    <a:gd name="T10" fmla="*/ 397 w 549"/>
                    <a:gd name="T11" fmla="*/ 477 h 481"/>
                    <a:gd name="T12" fmla="*/ 389 w 549"/>
                    <a:gd name="T13" fmla="*/ 405 h 481"/>
                    <a:gd name="T14" fmla="*/ 418 w 549"/>
                    <a:gd name="T15" fmla="*/ 325 h 481"/>
                    <a:gd name="T16" fmla="*/ 460 w 549"/>
                    <a:gd name="T17" fmla="*/ 268 h 481"/>
                    <a:gd name="T18" fmla="*/ 456 w 549"/>
                    <a:gd name="T19" fmla="*/ 253 h 481"/>
                    <a:gd name="T20" fmla="*/ 486 w 549"/>
                    <a:gd name="T21" fmla="*/ 203 h 481"/>
                    <a:gd name="T22" fmla="*/ 503 w 549"/>
                    <a:gd name="T23" fmla="*/ 148 h 481"/>
                    <a:gd name="T24" fmla="*/ 498 w 549"/>
                    <a:gd name="T25" fmla="*/ 144 h 481"/>
                    <a:gd name="T26" fmla="*/ 524 w 549"/>
                    <a:gd name="T27" fmla="*/ 123 h 481"/>
                    <a:gd name="T28" fmla="*/ 549 w 549"/>
                    <a:gd name="T29" fmla="*/ 76 h 481"/>
                    <a:gd name="T30" fmla="*/ 541 w 549"/>
                    <a:gd name="T31" fmla="*/ 64 h 481"/>
                    <a:gd name="T32" fmla="*/ 467 w 549"/>
                    <a:gd name="T33" fmla="*/ 68 h 481"/>
                    <a:gd name="T34" fmla="*/ 486 w 549"/>
                    <a:gd name="T35" fmla="*/ 42 h 481"/>
                    <a:gd name="T36" fmla="*/ 482 w 549"/>
                    <a:gd name="T37" fmla="*/ 0 h 481"/>
                    <a:gd name="T38" fmla="*/ 0 w 549"/>
                    <a:gd name="T39" fmla="*/ 15 h 481"/>
                    <a:gd name="T40" fmla="*/ 20 w 549"/>
                    <a:gd name="T41" fmla="*/ 163 h 481"/>
                    <a:gd name="T42" fmla="*/ 20 w 549"/>
                    <a:gd name="T43" fmla="*/ 163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49" h="481">
                      <a:moveTo>
                        <a:pt x="20" y="163"/>
                      </a:moveTo>
                      <a:lnTo>
                        <a:pt x="17" y="397"/>
                      </a:lnTo>
                      <a:lnTo>
                        <a:pt x="28" y="410"/>
                      </a:lnTo>
                      <a:lnTo>
                        <a:pt x="66" y="410"/>
                      </a:lnTo>
                      <a:lnTo>
                        <a:pt x="68" y="481"/>
                      </a:lnTo>
                      <a:lnTo>
                        <a:pt x="397" y="477"/>
                      </a:lnTo>
                      <a:lnTo>
                        <a:pt x="389" y="405"/>
                      </a:lnTo>
                      <a:lnTo>
                        <a:pt x="418" y="325"/>
                      </a:lnTo>
                      <a:lnTo>
                        <a:pt x="460" y="268"/>
                      </a:lnTo>
                      <a:lnTo>
                        <a:pt x="456" y="253"/>
                      </a:lnTo>
                      <a:lnTo>
                        <a:pt x="486" y="203"/>
                      </a:lnTo>
                      <a:lnTo>
                        <a:pt x="503" y="148"/>
                      </a:lnTo>
                      <a:lnTo>
                        <a:pt x="498" y="144"/>
                      </a:lnTo>
                      <a:lnTo>
                        <a:pt x="524" y="123"/>
                      </a:lnTo>
                      <a:lnTo>
                        <a:pt x="549" y="76"/>
                      </a:lnTo>
                      <a:lnTo>
                        <a:pt x="541" y="64"/>
                      </a:lnTo>
                      <a:lnTo>
                        <a:pt x="467" y="68"/>
                      </a:lnTo>
                      <a:lnTo>
                        <a:pt x="486" y="42"/>
                      </a:lnTo>
                      <a:lnTo>
                        <a:pt x="482" y="0"/>
                      </a:lnTo>
                      <a:lnTo>
                        <a:pt x="0" y="15"/>
                      </a:lnTo>
                      <a:lnTo>
                        <a:pt x="20" y="163"/>
                      </a:lnTo>
                      <a:lnTo>
                        <a:pt x="20" y="16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38" name="Freeform 142"/>
                <p:cNvSpPr>
                  <a:spLocks/>
                </p:cNvSpPr>
                <p:nvPr/>
              </p:nvSpPr>
              <p:spPr bwMode="auto">
                <a:xfrm>
                  <a:off x="2521" y="3110"/>
                  <a:ext cx="495" cy="419"/>
                </a:xfrm>
                <a:custGeom>
                  <a:avLst/>
                  <a:gdLst>
                    <a:gd name="T0" fmla="*/ 0 w 626"/>
                    <a:gd name="T1" fmla="*/ 4 h 528"/>
                    <a:gd name="T2" fmla="*/ 8 w 626"/>
                    <a:gd name="T3" fmla="*/ 146 h 528"/>
                    <a:gd name="T4" fmla="*/ 65 w 626"/>
                    <a:gd name="T5" fmla="*/ 251 h 528"/>
                    <a:gd name="T6" fmla="*/ 44 w 626"/>
                    <a:gd name="T7" fmla="*/ 333 h 528"/>
                    <a:gd name="T8" fmla="*/ 48 w 626"/>
                    <a:gd name="T9" fmla="*/ 401 h 528"/>
                    <a:gd name="T10" fmla="*/ 21 w 626"/>
                    <a:gd name="T11" fmla="*/ 435 h 528"/>
                    <a:gd name="T12" fmla="*/ 32 w 626"/>
                    <a:gd name="T13" fmla="*/ 447 h 528"/>
                    <a:gd name="T14" fmla="*/ 114 w 626"/>
                    <a:gd name="T15" fmla="*/ 435 h 528"/>
                    <a:gd name="T16" fmla="*/ 219 w 626"/>
                    <a:gd name="T17" fmla="*/ 464 h 528"/>
                    <a:gd name="T18" fmla="*/ 251 w 626"/>
                    <a:gd name="T19" fmla="*/ 437 h 528"/>
                    <a:gd name="T20" fmla="*/ 352 w 626"/>
                    <a:gd name="T21" fmla="*/ 479 h 528"/>
                    <a:gd name="T22" fmla="*/ 361 w 626"/>
                    <a:gd name="T23" fmla="*/ 502 h 528"/>
                    <a:gd name="T24" fmla="*/ 399 w 626"/>
                    <a:gd name="T25" fmla="*/ 519 h 528"/>
                    <a:gd name="T26" fmla="*/ 418 w 626"/>
                    <a:gd name="T27" fmla="*/ 498 h 528"/>
                    <a:gd name="T28" fmla="*/ 468 w 626"/>
                    <a:gd name="T29" fmla="*/ 517 h 528"/>
                    <a:gd name="T30" fmla="*/ 498 w 626"/>
                    <a:gd name="T31" fmla="*/ 502 h 528"/>
                    <a:gd name="T32" fmla="*/ 492 w 626"/>
                    <a:gd name="T33" fmla="*/ 471 h 528"/>
                    <a:gd name="T34" fmla="*/ 574 w 626"/>
                    <a:gd name="T35" fmla="*/ 498 h 528"/>
                    <a:gd name="T36" fmla="*/ 570 w 626"/>
                    <a:gd name="T37" fmla="*/ 528 h 528"/>
                    <a:gd name="T38" fmla="*/ 626 w 626"/>
                    <a:gd name="T39" fmla="*/ 488 h 528"/>
                    <a:gd name="T40" fmla="*/ 576 w 626"/>
                    <a:gd name="T41" fmla="*/ 483 h 528"/>
                    <a:gd name="T42" fmla="*/ 538 w 626"/>
                    <a:gd name="T43" fmla="*/ 445 h 528"/>
                    <a:gd name="T44" fmla="*/ 586 w 626"/>
                    <a:gd name="T45" fmla="*/ 395 h 528"/>
                    <a:gd name="T46" fmla="*/ 586 w 626"/>
                    <a:gd name="T47" fmla="*/ 367 h 528"/>
                    <a:gd name="T48" fmla="*/ 534 w 626"/>
                    <a:gd name="T49" fmla="*/ 409 h 528"/>
                    <a:gd name="T50" fmla="*/ 510 w 626"/>
                    <a:gd name="T51" fmla="*/ 395 h 528"/>
                    <a:gd name="T52" fmla="*/ 530 w 626"/>
                    <a:gd name="T53" fmla="*/ 371 h 528"/>
                    <a:gd name="T54" fmla="*/ 473 w 626"/>
                    <a:gd name="T55" fmla="*/ 388 h 528"/>
                    <a:gd name="T56" fmla="*/ 437 w 626"/>
                    <a:gd name="T57" fmla="*/ 372 h 528"/>
                    <a:gd name="T58" fmla="*/ 447 w 626"/>
                    <a:gd name="T59" fmla="*/ 348 h 528"/>
                    <a:gd name="T60" fmla="*/ 544 w 626"/>
                    <a:gd name="T61" fmla="*/ 367 h 528"/>
                    <a:gd name="T62" fmla="*/ 506 w 626"/>
                    <a:gd name="T63" fmla="*/ 304 h 528"/>
                    <a:gd name="T64" fmla="*/ 511 w 626"/>
                    <a:gd name="T65" fmla="*/ 258 h 528"/>
                    <a:gd name="T66" fmla="*/ 291 w 626"/>
                    <a:gd name="T67" fmla="*/ 268 h 528"/>
                    <a:gd name="T68" fmla="*/ 318 w 626"/>
                    <a:gd name="T69" fmla="*/ 169 h 528"/>
                    <a:gd name="T70" fmla="*/ 356 w 626"/>
                    <a:gd name="T71" fmla="*/ 118 h 528"/>
                    <a:gd name="T72" fmla="*/ 342 w 626"/>
                    <a:gd name="T73" fmla="*/ 104 h 528"/>
                    <a:gd name="T74" fmla="*/ 329 w 626"/>
                    <a:gd name="T75" fmla="*/ 0 h 528"/>
                    <a:gd name="T76" fmla="*/ 0 w 626"/>
                    <a:gd name="T77" fmla="*/ 4 h 528"/>
                    <a:gd name="T78" fmla="*/ 0 w 626"/>
                    <a:gd name="T79" fmla="*/ 4 h 528"/>
                    <a:gd name="T80" fmla="*/ 0 w 626"/>
                    <a:gd name="T81" fmla="*/ 4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26" h="528">
                      <a:moveTo>
                        <a:pt x="0" y="4"/>
                      </a:moveTo>
                      <a:lnTo>
                        <a:pt x="8" y="146"/>
                      </a:lnTo>
                      <a:lnTo>
                        <a:pt x="65" y="251"/>
                      </a:lnTo>
                      <a:lnTo>
                        <a:pt x="44" y="333"/>
                      </a:lnTo>
                      <a:lnTo>
                        <a:pt x="48" y="401"/>
                      </a:lnTo>
                      <a:lnTo>
                        <a:pt x="21" y="435"/>
                      </a:lnTo>
                      <a:lnTo>
                        <a:pt x="32" y="447"/>
                      </a:lnTo>
                      <a:lnTo>
                        <a:pt x="114" y="435"/>
                      </a:lnTo>
                      <a:lnTo>
                        <a:pt x="219" y="464"/>
                      </a:lnTo>
                      <a:lnTo>
                        <a:pt x="251" y="437"/>
                      </a:lnTo>
                      <a:lnTo>
                        <a:pt x="352" y="479"/>
                      </a:lnTo>
                      <a:lnTo>
                        <a:pt x="361" y="502"/>
                      </a:lnTo>
                      <a:lnTo>
                        <a:pt x="399" y="519"/>
                      </a:lnTo>
                      <a:lnTo>
                        <a:pt x="418" y="498"/>
                      </a:lnTo>
                      <a:lnTo>
                        <a:pt x="468" y="517"/>
                      </a:lnTo>
                      <a:lnTo>
                        <a:pt x="498" y="502"/>
                      </a:lnTo>
                      <a:lnTo>
                        <a:pt x="492" y="471"/>
                      </a:lnTo>
                      <a:lnTo>
                        <a:pt x="574" y="498"/>
                      </a:lnTo>
                      <a:lnTo>
                        <a:pt x="570" y="528"/>
                      </a:lnTo>
                      <a:lnTo>
                        <a:pt x="626" y="488"/>
                      </a:lnTo>
                      <a:lnTo>
                        <a:pt x="576" y="483"/>
                      </a:lnTo>
                      <a:lnTo>
                        <a:pt x="538" y="445"/>
                      </a:lnTo>
                      <a:lnTo>
                        <a:pt x="586" y="395"/>
                      </a:lnTo>
                      <a:lnTo>
                        <a:pt x="586" y="367"/>
                      </a:lnTo>
                      <a:lnTo>
                        <a:pt x="534" y="409"/>
                      </a:lnTo>
                      <a:lnTo>
                        <a:pt x="510" y="395"/>
                      </a:lnTo>
                      <a:lnTo>
                        <a:pt x="530" y="371"/>
                      </a:lnTo>
                      <a:lnTo>
                        <a:pt x="473" y="388"/>
                      </a:lnTo>
                      <a:lnTo>
                        <a:pt x="437" y="372"/>
                      </a:lnTo>
                      <a:lnTo>
                        <a:pt x="447" y="348"/>
                      </a:lnTo>
                      <a:lnTo>
                        <a:pt x="544" y="367"/>
                      </a:lnTo>
                      <a:lnTo>
                        <a:pt x="506" y="304"/>
                      </a:lnTo>
                      <a:lnTo>
                        <a:pt x="511" y="258"/>
                      </a:lnTo>
                      <a:lnTo>
                        <a:pt x="291" y="268"/>
                      </a:lnTo>
                      <a:lnTo>
                        <a:pt x="318" y="169"/>
                      </a:lnTo>
                      <a:lnTo>
                        <a:pt x="356" y="118"/>
                      </a:lnTo>
                      <a:lnTo>
                        <a:pt x="342" y="104"/>
                      </a:lnTo>
                      <a:lnTo>
                        <a:pt x="329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39" name="Freeform 143"/>
                <p:cNvSpPr>
                  <a:spLocks/>
                </p:cNvSpPr>
                <p:nvPr/>
              </p:nvSpPr>
              <p:spPr bwMode="auto">
                <a:xfrm>
                  <a:off x="2773" y="1564"/>
                  <a:ext cx="491" cy="245"/>
                </a:xfrm>
                <a:custGeom>
                  <a:avLst/>
                  <a:gdLst>
                    <a:gd name="T0" fmla="*/ 224 w 621"/>
                    <a:gd name="T1" fmla="*/ 204 h 310"/>
                    <a:gd name="T2" fmla="*/ 233 w 621"/>
                    <a:gd name="T3" fmla="*/ 223 h 310"/>
                    <a:gd name="T4" fmla="*/ 254 w 621"/>
                    <a:gd name="T5" fmla="*/ 228 h 310"/>
                    <a:gd name="T6" fmla="*/ 285 w 621"/>
                    <a:gd name="T7" fmla="*/ 310 h 310"/>
                    <a:gd name="T8" fmla="*/ 340 w 621"/>
                    <a:gd name="T9" fmla="*/ 198 h 310"/>
                    <a:gd name="T10" fmla="*/ 368 w 621"/>
                    <a:gd name="T11" fmla="*/ 202 h 310"/>
                    <a:gd name="T12" fmla="*/ 403 w 621"/>
                    <a:gd name="T13" fmla="*/ 185 h 310"/>
                    <a:gd name="T14" fmla="*/ 463 w 621"/>
                    <a:gd name="T15" fmla="*/ 185 h 310"/>
                    <a:gd name="T16" fmla="*/ 484 w 621"/>
                    <a:gd name="T17" fmla="*/ 158 h 310"/>
                    <a:gd name="T18" fmla="*/ 600 w 621"/>
                    <a:gd name="T19" fmla="*/ 162 h 310"/>
                    <a:gd name="T20" fmla="*/ 621 w 621"/>
                    <a:gd name="T21" fmla="*/ 145 h 310"/>
                    <a:gd name="T22" fmla="*/ 585 w 621"/>
                    <a:gd name="T23" fmla="*/ 101 h 310"/>
                    <a:gd name="T24" fmla="*/ 513 w 621"/>
                    <a:gd name="T25" fmla="*/ 103 h 310"/>
                    <a:gd name="T26" fmla="*/ 458 w 621"/>
                    <a:gd name="T27" fmla="*/ 95 h 310"/>
                    <a:gd name="T28" fmla="*/ 385 w 621"/>
                    <a:gd name="T29" fmla="*/ 95 h 310"/>
                    <a:gd name="T30" fmla="*/ 361 w 621"/>
                    <a:gd name="T31" fmla="*/ 131 h 310"/>
                    <a:gd name="T32" fmla="*/ 325 w 621"/>
                    <a:gd name="T33" fmla="*/ 111 h 310"/>
                    <a:gd name="T34" fmla="*/ 287 w 621"/>
                    <a:gd name="T35" fmla="*/ 114 h 310"/>
                    <a:gd name="T36" fmla="*/ 271 w 621"/>
                    <a:gd name="T37" fmla="*/ 76 h 310"/>
                    <a:gd name="T38" fmla="*/ 192 w 621"/>
                    <a:gd name="T39" fmla="*/ 71 h 310"/>
                    <a:gd name="T40" fmla="*/ 182 w 621"/>
                    <a:gd name="T41" fmla="*/ 55 h 310"/>
                    <a:gd name="T42" fmla="*/ 218 w 621"/>
                    <a:gd name="T43" fmla="*/ 17 h 310"/>
                    <a:gd name="T44" fmla="*/ 247 w 621"/>
                    <a:gd name="T45" fmla="*/ 14 h 310"/>
                    <a:gd name="T46" fmla="*/ 218 w 621"/>
                    <a:gd name="T47" fmla="*/ 0 h 310"/>
                    <a:gd name="T48" fmla="*/ 173 w 621"/>
                    <a:gd name="T49" fmla="*/ 12 h 310"/>
                    <a:gd name="T50" fmla="*/ 96 w 621"/>
                    <a:gd name="T51" fmla="*/ 88 h 310"/>
                    <a:gd name="T52" fmla="*/ 58 w 621"/>
                    <a:gd name="T53" fmla="*/ 95 h 310"/>
                    <a:gd name="T54" fmla="*/ 0 w 621"/>
                    <a:gd name="T55" fmla="*/ 133 h 310"/>
                    <a:gd name="T56" fmla="*/ 224 w 621"/>
                    <a:gd name="T57" fmla="*/ 204 h 310"/>
                    <a:gd name="T58" fmla="*/ 224 w 621"/>
                    <a:gd name="T59" fmla="*/ 204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21" h="310">
                      <a:moveTo>
                        <a:pt x="224" y="204"/>
                      </a:moveTo>
                      <a:lnTo>
                        <a:pt x="233" y="223"/>
                      </a:lnTo>
                      <a:lnTo>
                        <a:pt x="254" y="228"/>
                      </a:lnTo>
                      <a:lnTo>
                        <a:pt x="285" y="310"/>
                      </a:lnTo>
                      <a:lnTo>
                        <a:pt x="340" y="198"/>
                      </a:lnTo>
                      <a:lnTo>
                        <a:pt x="368" y="202"/>
                      </a:lnTo>
                      <a:lnTo>
                        <a:pt x="403" y="185"/>
                      </a:lnTo>
                      <a:lnTo>
                        <a:pt x="463" y="185"/>
                      </a:lnTo>
                      <a:lnTo>
                        <a:pt x="484" y="158"/>
                      </a:lnTo>
                      <a:lnTo>
                        <a:pt x="600" y="162"/>
                      </a:lnTo>
                      <a:lnTo>
                        <a:pt x="621" y="145"/>
                      </a:lnTo>
                      <a:lnTo>
                        <a:pt x="585" y="101"/>
                      </a:lnTo>
                      <a:lnTo>
                        <a:pt x="513" y="103"/>
                      </a:lnTo>
                      <a:lnTo>
                        <a:pt x="458" y="95"/>
                      </a:lnTo>
                      <a:lnTo>
                        <a:pt x="385" y="95"/>
                      </a:lnTo>
                      <a:lnTo>
                        <a:pt x="361" y="131"/>
                      </a:lnTo>
                      <a:lnTo>
                        <a:pt x="325" y="111"/>
                      </a:lnTo>
                      <a:lnTo>
                        <a:pt x="287" y="114"/>
                      </a:lnTo>
                      <a:lnTo>
                        <a:pt x="271" y="76"/>
                      </a:lnTo>
                      <a:lnTo>
                        <a:pt x="192" y="71"/>
                      </a:lnTo>
                      <a:lnTo>
                        <a:pt x="182" y="55"/>
                      </a:lnTo>
                      <a:lnTo>
                        <a:pt x="218" y="17"/>
                      </a:lnTo>
                      <a:lnTo>
                        <a:pt x="247" y="14"/>
                      </a:lnTo>
                      <a:lnTo>
                        <a:pt x="218" y="0"/>
                      </a:lnTo>
                      <a:lnTo>
                        <a:pt x="173" y="12"/>
                      </a:lnTo>
                      <a:lnTo>
                        <a:pt x="96" y="88"/>
                      </a:lnTo>
                      <a:lnTo>
                        <a:pt x="58" y="95"/>
                      </a:lnTo>
                      <a:lnTo>
                        <a:pt x="0" y="133"/>
                      </a:lnTo>
                      <a:lnTo>
                        <a:pt x="224" y="204"/>
                      </a:lnTo>
                      <a:lnTo>
                        <a:pt x="224" y="20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40" name="Freeform 144"/>
                <p:cNvSpPr>
                  <a:spLocks/>
                </p:cNvSpPr>
                <p:nvPr/>
              </p:nvSpPr>
              <p:spPr bwMode="auto">
                <a:xfrm>
                  <a:off x="3090" y="1716"/>
                  <a:ext cx="332" cy="440"/>
                </a:xfrm>
                <a:custGeom>
                  <a:avLst/>
                  <a:gdLst>
                    <a:gd name="T0" fmla="*/ 47 w 420"/>
                    <a:gd name="T1" fmla="*/ 464 h 559"/>
                    <a:gd name="T2" fmla="*/ 40 w 420"/>
                    <a:gd name="T3" fmla="*/ 371 h 559"/>
                    <a:gd name="T4" fmla="*/ 5 w 420"/>
                    <a:gd name="T5" fmla="*/ 301 h 559"/>
                    <a:gd name="T6" fmla="*/ 20 w 420"/>
                    <a:gd name="T7" fmla="*/ 160 h 559"/>
                    <a:gd name="T8" fmla="*/ 81 w 420"/>
                    <a:gd name="T9" fmla="*/ 84 h 559"/>
                    <a:gd name="T10" fmla="*/ 78 w 420"/>
                    <a:gd name="T11" fmla="*/ 141 h 559"/>
                    <a:gd name="T12" fmla="*/ 97 w 420"/>
                    <a:gd name="T13" fmla="*/ 128 h 559"/>
                    <a:gd name="T14" fmla="*/ 97 w 420"/>
                    <a:gd name="T15" fmla="*/ 84 h 559"/>
                    <a:gd name="T16" fmla="*/ 119 w 420"/>
                    <a:gd name="T17" fmla="*/ 57 h 559"/>
                    <a:gd name="T18" fmla="*/ 127 w 420"/>
                    <a:gd name="T19" fmla="*/ 6 h 559"/>
                    <a:gd name="T20" fmla="*/ 148 w 420"/>
                    <a:gd name="T21" fmla="*/ 0 h 559"/>
                    <a:gd name="T22" fmla="*/ 275 w 420"/>
                    <a:gd name="T23" fmla="*/ 44 h 559"/>
                    <a:gd name="T24" fmla="*/ 287 w 420"/>
                    <a:gd name="T25" fmla="*/ 80 h 559"/>
                    <a:gd name="T26" fmla="*/ 304 w 420"/>
                    <a:gd name="T27" fmla="*/ 114 h 559"/>
                    <a:gd name="T28" fmla="*/ 308 w 420"/>
                    <a:gd name="T29" fmla="*/ 175 h 559"/>
                    <a:gd name="T30" fmla="*/ 264 w 420"/>
                    <a:gd name="T31" fmla="*/ 226 h 559"/>
                    <a:gd name="T32" fmla="*/ 262 w 420"/>
                    <a:gd name="T33" fmla="*/ 268 h 559"/>
                    <a:gd name="T34" fmla="*/ 287 w 420"/>
                    <a:gd name="T35" fmla="*/ 282 h 559"/>
                    <a:gd name="T36" fmla="*/ 321 w 420"/>
                    <a:gd name="T37" fmla="*/ 226 h 559"/>
                    <a:gd name="T38" fmla="*/ 355 w 420"/>
                    <a:gd name="T39" fmla="*/ 207 h 559"/>
                    <a:gd name="T40" fmla="*/ 378 w 420"/>
                    <a:gd name="T41" fmla="*/ 219 h 559"/>
                    <a:gd name="T42" fmla="*/ 420 w 420"/>
                    <a:gd name="T43" fmla="*/ 342 h 559"/>
                    <a:gd name="T44" fmla="*/ 391 w 420"/>
                    <a:gd name="T45" fmla="*/ 396 h 559"/>
                    <a:gd name="T46" fmla="*/ 384 w 420"/>
                    <a:gd name="T47" fmla="*/ 432 h 559"/>
                    <a:gd name="T48" fmla="*/ 367 w 420"/>
                    <a:gd name="T49" fmla="*/ 445 h 559"/>
                    <a:gd name="T50" fmla="*/ 365 w 420"/>
                    <a:gd name="T51" fmla="*/ 479 h 559"/>
                    <a:gd name="T52" fmla="*/ 344 w 420"/>
                    <a:gd name="T53" fmla="*/ 523 h 559"/>
                    <a:gd name="T54" fmla="*/ 205 w 420"/>
                    <a:gd name="T55" fmla="*/ 544 h 559"/>
                    <a:gd name="T56" fmla="*/ 201 w 420"/>
                    <a:gd name="T57" fmla="*/ 536 h 559"/>
                    <a:gd name="T58" fmla="*/ 0 w 420"/>
                    <a:gd name="T59" fmla="*/ 559 h 559"/>
                    <a:gd name="T60" fmla="*/ 47 w 420"/>
                    <a:gd name="T61" fmla="*/ 464 h 559"/>
                    <a:gd name="T62" fmla="*/ 47 w 420"/>
                    <a:gd name="T63" fmla="*/ 4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20" h="559">
                      <a:moveTo>
                        <a:pt x="47" y="464"/>
                      </a:moveTo>
                      <a:lnTo>
                        <a:pt x="40" y="371"/>
                      </a:lnTo>
                      <a:lnTo>
                        <a:pt x="5" y="301"/>
                      </a:lnTo>
                      <a:lnTo>
                        <a:pt x="20" y="160"/>
                      </a:lnTo>
                      <a:lnTo>
                        <a:pt x="81" y="84"/>
                      </a:lnTo>
                      <a:lnTo>
                        <a:pt x="78" y="141"/>
                      </a:lnTo>
                      <a:lnTo>
                        <a:pt x="97" y="128"/>
                      </a:lnTo>
                      <a:lnTo>
                        <a:pt x="97" y="84"/>
                      </a:lnTo>
                      <a:lnTo>
                        <a:pt x="119" y="57"/>
                      </a:lnTo>
                      <a:lnTo>
                        <a:pt x="127" y="6"/>
                      </a:lnTo>
                      <a:lnTo>
                        <a:pt x="148" y="0"/>
                      </a:lnTo>
                      <a:lnTo>
                        <a:pt x="275" y="44"/>
                      </a:lnTo>
                      <a:lnTo>
                        <a:pt x="287" y="80"/>
                      </a:lnTo>
                      <a:lnTo>
                        <a:pt x="304" y="114"/>
                      </a:lnTo>
                      <a:lnTo>
                        <a:pt x="308" y="175"/>
                      </a:lnTo>
                      <a:lnTo>
                        <a:pt x="264" y="226"/>
                      </a:lnTo>
                      <a:lnTo>
                        <a:pt x="262" y="268"/>
                      </a:lnTo>
                      <a:lnTo>
                        <a:pt x="287" y="282"/>
                      </a:lnTo>
                      <a:lnTo>
                        <a:pt x="321" y="226"/>
                      </a:lnTo>
                      <a:lnTo>
                        <a:pt x="355" y="207"/>
                      </a:lnTo>
                      <a:lnTo>
                        <a:pt x="378" y="219"/>
                      </a:lnTo>
                      <a:lnTo>
                        <a:pt x="420" y="342"/>
                      </a:lnTo>
                      <a:lnTo>
                        <a:pt x="391" y="396"/>
                      </a:lnTo>
                      <a:lnTo>
                        <a:pt x="384" y="432"/>
                      </a:lnTo>
                      <a:lnTo>
                        <a:pt x="367" y="445"/>
                      </a:lnTo>
                      <a:lnTo>
                        <a:pt x="365" y="479"/>
                      </a:lnTo>
                      <a:lnTo>
                        <a:pt x="344" y="523"/>
                      </a:lnTo>
                      <a:lnTo>
                        <a:pt x="205" y="544"/>
                      </a:lnTo>
                      <a:lnTo>
                        <a:pt x="201" y="536"/>
                      </a:lnTo>
                      <a:lnTo>
                        <a:pt x="0" y="559"/>
                      </a:lnTo>
                      <a:lnTo>
                        <a:pt x="47" y="464"/>
                      </a:lnTo>
                      <a:lnTo>
                        <a:pt x="47" y="46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41" name="Freeform 145"/>
                <p:cNvSpPr>
                  <a:spLocks/>
                </p:cNvSpPr>
                <p:nvPr/>
              </p:nvSpPr>
              <p:spPr bwMode="auto">
                <a:xfrm>
                  <a:off x="2588" y="1631"/>
                  <a:ext cx="458" cy="467"/>
                </a:xfrm>
                <a:custGeom>
                  <a:avLst/>
                  <a:gdLst>
                    <a:gd name="T0" fmla="*/ 15 w 580"/>
                    <a:gd name="T1" fmla="*/ 224 h 591"/>
                    <a:gd name="T2" fmla="*/ 13 w 580"/>
                    <a:gd name="T3" fmla="*/ 296 h 591"/>
                    <a:gd name="T4" fmla="*/ 83 w 580"/>
                    <a:gd name="T5" fmla="*/ 340 h 591"/>
                    <a:gd name="T6" fmla="*/ 112 w 580"/>
                    <a:gd name="T7" fmla="*/ 370 h 591"/>
                    <a:gd name="T8" fmla="*/ 167 w 580"/>
                    <a:gd name="T9" fmla="*/ 412 h 591"/>
                    <a:gd name="T10" fmla="*/ 176 w 580"/>
                    <a:gd name="T11" fmla="*/ 460 h 591"/>
                    <a:gd name="T12" fmla="*/ 186 w 580"/>
                    <a:gd name="T13" fmla="*/ 528 h 591"/>
                    <a:gd name="T14" fmla="*/ 241 w 580"/>
                    <a:gd name="T15" fmla="*/ 591 h 591"/>
                    <a:gd name="T16" fmla="*/ 528 w 580"/>
                    <a:gd name="T17" fmla="*/ 574 h 591"/>
                    <a:gd name="T18" fmla="*/ 511 w 580"/>
                    <a:gd name="T19" fmla="*/ 483 h 591"/>
                    <a:gd name="T20" fmla="*/ 538 w 580"/>
                    <a:gd name="T21" fmla="*/ 344 h 591"/>
                    <a:gd name="T22" fmla="*/ 536 w 580"/>
                    <a:gd name="T23" fmla="*/ 306 h 591"/>
                    <a:gd name="T24" fmla="*/ 580 w 580"/>
                    <a:gd name="T25" fmla="*/ 198 h 591"/>
                    <a:gd name="T26" fmla="*/ 568 w 580"/>
                    <a:gd name="T27" fmla="*/ 194 h 591"/>
                    <a:gd name="T28" fmla="*/ 542 w 580"/>
                    <a:gd name="T29" fmla="*/ 256 h 591"/>
                    <a:gd name="T30" fmla="*/ 519 w 580"/>
                    <a:gd name="T31" fmla="*/ 260 h 591"/>
                    <a:gd name="T32" fmla="*/ 507 w 580"/>
                    <a:gd name="T33" fmla="*/ 287 h 591"/>
                    <a:gd name="T34" fmla="*/ 484 w 580"/>
                    <a:gd name="T35" fmla="*/ 304 h 591"/>
                    <a:gd name="T36" fmla="*/ 502 w 580"/>
                    <a:gd name="T37" fmla="*/ 247 h 591"/>
                    <a:gd name="T38" fmla="*/ 519 w 580"/>
                    <a:gd name="T39" fmla="*/ 224 h 591"/>
                    <a:gd name="T40" fmla="*/ 488 w 580"/>
                    <a:gd name="T41" fmla="*/ 142 h 591"/>
                    <a:gd name="T42" fmla="*/ 467 w 580"/>
                    <a:gd name="T43" fmla="*/ 137 h 591"/>
                    <a:gd name="T44" fmla="*/ 458 w 580"/>
                    <a:gd name="T45" fmla="*/ 118 h 591"/>
                    <a:gd name="T46" fmla="*/ 234 w 580"/>
                    <a:gd name="T47" fmla="*/ 47 h 591"/>
                    <a:gd name="T48" fmla="*/ 207 w 580"/>
                    <a:gd name="T49" fmla="*/ 34 h 591"/>
                    <a:gd name="T50" fmla="*/ 190 w 580"/>
                    <a:gd name="T51" fmla="*/ 47 h 591"/>
                    <a:gd name="T52" fmla="*/ 184 w 580"/>
                    <a:gd name="T53" fmla="*/ 44 h 591"/>
                    <a:gd name="T54" fmla="*/ 194 w 580"/>
                    <a:gd name="T55" fmla="*/ 19 h 591"/>
                    <a:gd name="T56" fmla="*/ 199 w 580"/>
                    <a:gd name="T57" fmla="*/ 4 h 591"/>
                    <a:gd name="T58" fmla="*/ 192 w 580"/>
                    <a:gd name="T59" fmla="*/ 0 h 591"/>
                    <a:gd name="T60" fmla="*/ 100 w 580"/>
                    <a:gd name="T61" fmla="*/ 38 h 591"/>
                    <a:gd name="T62" fmla="*/ 89 w 580"/>
                    <a:gd name="T63" fmla="*/ 38 h 591"/>
                    <a:gd name="T64" fmla="*/ 72 w 580"/>
                    <a:gd name="T65" fmla="*/ 30 h 591"/>
                    <a:gd name="T66" fmla="*/ 55 w 580"/>
                    <a:gd name="T67" fmla="*/ 42 h 591"/>
                    <a:gd name="T68" fmla="*/ 59 w 580"/>
                    <a:gd name="T69" fmla="*/ 110 h 591"/>
                    <a:gd name="T70" fmla="*/ 0 w 580"/>
                    <a:gd name="T71" fmla="*/ 179 h 591"/>
                    <a:gd name="T72" fmla="*/ 15 w 580"/>
                    <a:gd name="T73" fmla="*/ 224 h 591"/>
                    <a:gd name="T74" fmla="*/ 15 w 580"/>
                    <a:gd name="T75" fmla="*/ 224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80" h="591">
                      <a:moveTo>
                        <a:pt x="15" y="224"/>
                      </a:moveTo>
                      <a:lnTo>
                        <a:pt x="13" y="296"/>
                      </a:lnTo>
                      <a:lnTo>
                        <a:pt x="83" y="340"/>
                      </a:lnTo>
                      <a:lnTo>
                        <a:pt x="112" y="370"/>
                      </a:lnTo>
                      <a:lnTo>
                        <a:pt x="167" y="412"/>
                      </a:lnTo>
                      <a:lnTo>
                        <a:pt x="176" y="460"/>
                      </a:lnTo>
                      <a:lnTo>
                        <a:pt x="186" y="528"/>
                      </a:lnTo>
                      <a:lnTo>
                        <a:pt x="241" y="591"/>
                      </a:lnTo>
                      <a:lnTo>
                        <a:pt x="528" y="574"/>
                      </a:lnTo>
                      <a:lnTo>
                        <a:pt x="511" y="483"/>
                      </a:lnTo>
                      <a:lnTo>
                        <a:pt x="538" y="344"/>
                      </a:lnTo>
                      <a:lnTo>
                        <a:pt x="536" y="306"/>
                      </a:lnTo>
                      <a:lnTo>
                        <a:pt x="580" y="198"/>
                      </a:lnTo>
                      <a:lnTo>
                        <a:pt x="568" y="194"/>
                      </a:lnTo>
                      <a:lnTo>
                        <a:pt x="542" y="256"/>
                      </a:lnTo>
                      <a:lnTo>
                        <a:pt x="519" y="260"/>
                      </a:lnTo>
                      <a:lnTo>
                        <a:pt x="507" y="287"/>
                      </a:lnTo>
                      <a:lnTo>
                        <a:pt x="484" y="304"/>
                      </a:lnTo>
                      <a:lnTo>
                        <a:pt x="502" y="247"/>
                      </a:lnTo>
                      <a:lnTo>
                        <a:pt x="519" y="224"/>
                      </a:lnTo>
                      <a:lnTo>
                        <a:pt x="488" y="142"/>
                      </a:lnTo>
                      <a:lnTo>
                        <a:pt x="467" y="137"/>
                      </a:lnTo>
                      <a:lnTo>
                        <a:pt x="458" y="118"/>
                      </a:lnTo>
                      <a:lnTo>
                        <a:pt x="234" y="47"/>
                      </a:lnTo>
                      <a:lnTo>
                        <a:pt x="207" y="34"/>
                      </a:lnTo>
                      <a:lnTo>
                        <a:pt x="190" y="47"/>
                      </a:lnTo>
                      <a:lnTo>
                        <a:pt x="184" y="44"/>
                      </a:lnTo>
                      <a:lnTo>
                        <a:pt x="194" y="19"/>
                      </a:lnTo>
                      <a:lnTo>
                        <a:pt x="199" y="4"/>
                      </a:lnTo>
                      <a:lnTo>
                        <a:pt x="192" y="0"/>
                      </a:lnTo>
                      <a:lnTo>
                        <a:pt x="100" y="38"/>
                      </a:lnTo>
                      <a:lnTo>
                        <a:pt x="89" y="38"/>
                      </a:lnTo>
                      <a:lnTo>
                        <a:pt x="72" y="30"/>
                      </a:lnTo>
                      <a:lnTo>
                        <a:pt x="55" y="42"/>
                      </a:lnTo>
                      <a:lnTo>
                        <a:pt x="59" y="110"/>
                      </a:lnTo>
                      <a:lnTo>
                        <a:pt x="0" y="179"/>
                      </a:lnTo>
                      <a:lnTo>
                        <a:pt x="15" y="224"/>
                      </a:lnTo>
                      <a:lnTo>
                        <a:pt x="15" y="22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42" name="Freeform 146"/>
                <p:cNvSpPr>
                  <a:spLocks/>
                </p:cNvSpPr>
                <p:nvPr/>
              </p:nvSpPr>
              <p:spPr bwMode="auto">
                <a:xfrm>
                  <a:off x="2720" y="2084"/>
                  <a:ext cx="338" cy="595"/>
                </a:xfrm>
                <a:custGeom>
                  <a:avLst/>
                  <a:gdLst>
                    <a:gd name="T0" fmla="*/ 7 w 428"/>
                    <a:gd name="T1" fmla="*/ 308 h 753"/>
                    <a:gd name="T2" fmla="*/ 51 w 428"/>
                    <a:gd name="T3" fmla="*/ 213 h 753"/>
                    <a:gd name="T4" fmla="*/ 38 w 428"/>
                    <a:gd name="T5" fmla="*/ 177 h 753"/>
                    <a:gd name="T6" fmla="*/ 110 w 428"/>
                    <a:gd name="T7" fmla="*/ 120 h 753"/>
                    <a:gd name="T8" fmla="*/ 125 w 428"/>
                    <a:gd name="T9" fmla="*/ 78 h 753"/>
                    <a:gd name="T10" fmla="*/ 72 w 428"/>
                    <a:gd name="T11" fmla="*/ 17 h 753"/>
                    <a:gd name="T12" fmla="*/ 359 w 428"/>
                    <a:gd name="T13" fmla="*/ 0 h 753"/>
                    <a:gd name="T14" fmla="*/ 365 w 428"/>
                    <a:gd name="T15" fmla="*/ 44 h 753"/>
                    <a:gd name="T16" fmla="*/ 395 w 428"/>
                    <a:gd name="T17" fmla="*/ 99 h 753"/>
                    <a:gd name="T18" fmla="*/ 420 w 428"/>
                    <a:gd name="T19" fmla="*/ 386 h 753"/>
                    <a:gd name="T20" fmla="*/ 414 w 428"/>
                    <a:gd name="T21" fmla="*/ 447 h 753"/>
                    <a:gd name="T22" fmla="*/ 428 w 428"/>
                    <a:gd name="T23" fmla="*/ 481 h 753"/>
                    <a:gd name="T24" fmla="*/ 412 w 428"/>
                    <a:gd name="T25" fmla="*/ 545 h 753"/>
                    <a:gd name="T26" fmla="*/ 390 w 428"/>
                    <a:gd name="T27" fmla="*/ 574 h 753"/>
                    <a:gd name="T28" fmla="*/ 378 w 428"/>
                    <a:gd name="T29" fmla="*/ 619 h 753"/>
                    <a:gd name="T30" fmla="*/ 392 w 428"/>
                    <a:gd name="T31" fmla="*/ 637 h 753"/>
                    <a:gd name="T32" fmla="*/ 380 w 428"/>
                    <a:gd name="T33" fmla="*/ 661 h 753"/>
                    <a:gd name="T34" fmla="*/ 386 w 428"/>
                    <a:gd name="T35" fmla="*/ 673 h 753"/>
                    <a:gd name="T36" fmla="*/ 352 w 428"/>
                    <a:gd name="T37" fmla="*/ 686 h 753"/>
                    <a:gd name="T38" fmla="*/ 344 w 428"/>
                    <a:gd name="T39" fmla="*/ 734 h 753"/>
                    <a:gd name="T40" fmla="*/ 295 w 428"/>
                    <a:gd name="T41" fmla="*/ 718 h 753"/>
                    <a:gd name="T42" fmla="*/ 270 w 428"/>
                    <a:gd name="T43" fmla="*/ 753 h 753"/>
                    <a:gd name="T44" fmla="*/ 255 w 428"/>
                    <a:gd name="T45" fmla="*/ 749 h 753"/>
                    <a:gd name="T46" fmla="*/ 238 w 428"/>
                    <a:gd name="T47" fmla="*/ 718 h 753"/>
                    <a:gd name="T48" fmla="*/ 211 w 428"/>
                    <a:gd name="T49" fmla="*/ 644 h 753"/>
                    <a:gd name="T50" fmla="*/ 146 w 428"/>
                    <a:gd name="T51" fmla="*/ 606 h 753"/>
                    <a:gd name="T52" fmla="*/ 133 w 428"/>
                    <a:gd name="T53" fmla="*/ 568 h 753"/>
                    <a:gd name="T54" fmla="*/ 154 w 428"/>
                    <a:gd name="T55" fmla="*/ 509 h 753"/>
                    <a:gd name="T56" fmla="*/ 137 w 428"/>
                    <a:gd name="T57" fmla="*/ 498 h 753"/>
                    <a:gd name="T58" fmla="*/ 95 w 428"/>
                    <a:gd name="T59" fmla="*/ 498 h 753"/>
                    <a:gd name="T60" fmla="*/ 85 w 428"/>
                    <a:gd name="T61" fmla="*/ 462 h 753"/>
                    <a:gd name="T62" fmla="*/ 15 w 428"/>
                    <a:gd name="T63" fmla="*/ 389 h 753"/>
                    <a:gd name="T64" fmla="*/ 0 w 428"/>
                    <a:gd name="T65" fmla="*/ 331 h 753"/>
                    <a:gd name="T66" fmla="*/ 7 w 428"/>
                    <a:gd name="T67" fmla="*/ 308 h 753"/>
                    <a:gd name="T68" fmla="*/ 7 w 428"/>
                    <a:gd name="T69" fmla="*/ 308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28" h="753">
                      <a:moveTo>
                        <a:pt x="7" y="308"/>
                      </a:moveTo>
                      <a:lnTo>
                        <a:pt x="51" y="213"/>
                      </a:lnTo>
                      <a:lnTo>
                        <a:pt x="38" y="177"/>
                      </a:lnTo>
                      <a:lnTo>
                        <a:pt x="110" y="120"/>
                      </a:lnTo>
                      <a:lnTo>
                        <a:pt x="125" y="78"/>
                      </a:lnTo>
                      <a:lnTo>
                        <a:pt x="72" y="17"/>
                      </a:lnTo>
                      <a:lnTo>
                        <a:pt x="359" y="0"/>
                      </a:lnTo>
                      <a:lnTo>
                        <a:pt x="365" y="44"/>
                      </a:lnTo>
                      <a:lnTo>
                        <a:pt x="395" y="99"/>
                      </a:lnTo>
                      <a:lnTo>
                        <a:pt x="420" y="386"/>
                      </a:lnTo>
                      <a:lnTo>
                        <a:pt x="414" y="447"/>
                      </a:lnTo>
                      <a:lnTo>
                        <a:pt x="428" y="481"/>
                      </a:lnTo>
                      <a:lnTo>
                        <a:pt x="412" y="545"/>
                      </a:lnTo>
                      <a:lnTo>
                        <a:pt x="390" y="574"/>
                      </a:lnTo>
                      <a:lnTo>
                        <a:pt x="378" y="619"/>
                      </a:lnTo>
                      <a:lnTo>
                        <a:pt x="392" y="637"/>
                      </a:lnTo>
                      <a:lnTo>
                        <a:pt x="380" y="661"/>
                      </a:lnTo>
                      <a:lnTo>
                        <a:pt x="386" y="673"/>
                      </a:lnTo>
                      <a:lnTo>
                        <a:pt x="352" y="686"/>
                      </a:lnTo>
                      <a:lnTo>
                        <a:pt x="344" y="734"/>
                      </a:lnTo>
                      <a:lnTo>
                        <a:pt x="295" y="718"/>
                      </a:lnTo>
                      <a:lnTo>
                        <a:pt x="270" y="753"/>
                      </a:lnTo>
                      <a:lnTo>
                        <a:pt x="255" y="749"/>
                      </a:lnTo>
                      <a:lnTo>
                        <a:pt x="238" y="718"/>
                      </a:lnTo>
                      <a:lnTo>
                        <a:pt x="211" y="644"/>
                      </a:lnTo>
                      <a:lnTo>
                        <a:pt x="146" y="606"/>
                      </a:lnTo>
                      <a:lnTo>
                        <a:pt x="133" y="568"/>
                      </a:lnTo>
                      <a:lnTo>
                        <a:pt x="154" y="509"/>
                      </a:lnTo>
                      <a:lnTo>
                        <a:pt x="137" y="498"/>
                      </a:lnTo>
                      <a:lnTo>
                        <a:pt x="95" y="498"/>
                      </a:lnTo>
                      <a:lnTo>
                        <a:pt x="85" y="462"/>
                      </a:lnTo>
                      <a:lnTo>
                        <a:pt x="15" y="389"/>
                      </a:lnTo>
                      <a:lnTo>
                        <a:pt x="0" y="331"/>
                      </a:lnTo>
                      <a:lnTo>
                        <a:pt x="7" y="308"/>
                      </a:lnTo>
                      <a:lnTo>
                        <a:pt x="7" y="30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43" name="Freeform 147"/>
                <p:cNvSpPr>
                  <a:spLocks/>
                </p:cNvSpPr>
                <p:nvPr/>
              </p:nvSpPr>
              <p:spPr bwMode="auto">
                <a:xfrm>
                  <a:off x="3021" y="2139"/>
                  <a:ext cx="266" cy="445"/>
                </a:xfrm>
                <a:custGeom>
                  <a:avLst/>
                  <a:gdLst>
                    <a:gd name="T0" fmla="*/ 12 w 339"/>
                    <a:gd name="T1" fmla="*/ 565 h 565"/>
                    <a:gd name="T2" fmla="*/ 21 w 339"/>
                    <a:gd name="T3" fmla="*/ 550 h 565"/>
                    <a:gd name="T4" fmla="*/ 86 w 339"/>
                    <a:gd name="T5" fmla="*/ 546 h 565"/>
                    <a:gd name="T6" fmla="*/ 139 w 339"/>
                    <a:gd name="T7" fmla="*/ 529 h 565"/>
                    <a:gd name="T8" fmla="*/ 190 w 339"/>
                    <a:gd name="T9" fmla="*/ 496 h 565"/>
                    <a:gd name="T10" fmla="*/ 234 w 339"/>
                    <a:gd name="T11" fmla="*/ 494 h 565"/>
                    <a:gd name="T12" fmla="*/ 285 w 339"/>
                    <a:gd name="T13" fmla="*/ 413 h 565"/>
                    <a:gd name="T14" fmla="*/ 301 w 339"/>
                    <a:gd name="T15" fmla="*/ 418 h 565"/>
                    <a:gd name="T16" fmla="*/ 339 w 339"/>
                    <a:gd name="T17" fmla="*/ 390 h 565"/>
                    <a:gd name="T18" fmla="*/ 329 w 339"/>
                    <a:gd name="T19" fmla="*/ 369 h 565"/>
                    <a:gd name="T20" fmla="*/ 333 w 339"/>
                    <a:gd name="T21" fmla="*/ 356 h 565"/>
                    <a:gd name="T22" fmla="*/ 295 w 339"/>
                    <a:gd name="T23" fmla="*/ 8 h 565"/>
                    <a:gd name="T24" fmla="*/ 291 w 339"/>
                    <a:gd name="T25" fmla="*/ 0 h 565"/>
                    <a:gd name="T26" fmla="*/ 90 w 339"/>
                    <a:gd name="T27" fmla="*/ 23 h 565"/>
                    <a:gd name="T28" fmla="*/ 52 w 339"/>
                    <a:gd name="T29" fmla="*/ 42 h 565"/>
                    <a:gd name="T30" fmla="*/ 17 w 339"/>
                    <a:gd name="T31" fmla="*/ 31 h 565"/>
                    <a:gd name="T32" fmla="*/ 42 w 339"/>
                    <a:gd name="T33" fmla="*/ 318 h 565"/>
                    <a:gd name="T34" fmla="*/ 36 w 339"/>
                    <a:gd name="T35" fmla="*/ 379 h 565"/>
                    <a:gd name="T36" fmla="*/ 50 w 339"/>
                    <a:gd name="T37" fmla="*/ 413 h 565"/>
                    <a:gd name="T38" fmla="*/ 34 w 339"/>
                    <a:gd name="T39" fmla="*/ 477 h 565"/>
                    <a:gd name="T40" fmla="*/ 12 w 339"/>
                    <a:gd name="T41" fmla="*/ 506 h 565"/>
                    <a:gd name="T42" fmla="*/ 0 w 339"/>
                    <a:gd name="T43" fmla="*/ 551 h 565"/>
                    <a:gd name="T44" fmla="*/ 12 w 339"/>
                    <a:gd name="T45" fmla="*/ 565 h 565"/>
                    <a:gd name="T46" fmla="*/ 12 w 339"/>
                    <a:gd name="T47" fmla="*/ 565 h 5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39" h="565">
                      <a:moveTo>
                        <a:pt x="12" y="565"/>
                      </a:moveTo>
                      <a:lnTo>
                        <a:pt x="21" y="550"/>
                      </a:lnTo>
                      <a:lnTo>
                        <a:pt x="86" y="546"/>
                      </a:lnTo>
                      <a:lnTo>
                        <a:pt x="139" y="529"/>
                      </a:lnTo>
                      <a:lnTo>
                        <a:pt x="190" y="496"/>
                      </a:lnTo>
                      <a:lnTo>
                        <a:pt x="234" y="494"/>
                      </a:lnTo>
                      <a:lnTo>
                        <a:pt x="285" y="413"/>
                      </a:lnTo>
                      <a:lnTo>
                        <a:pt x="301" y="418"/>
                      </a:lnTo>
                      <a:lnTo>
                        <a:pt x="339" y="390"/>
                      </a:lnTo>
                      <a:lnTo>
                        <a:pt x="329" y="369"/>
                      </a:lnTo>
                      <a:lnTo>
                        <a:pt x="333" y="356"/>
                      </a:lnTo>
                      <a:lnTo>
                        <a:pt x="295" y="8"/>
                      </a:lnTo>
                      <a:lnTo>
                        <a:pt x="291" y="0"/>
                      </a:lnTo>
                      <a:lnTo>
                        <a:pt x="90" y="23"/>
                      </a:lnTo>
                      <a:lnTo>
                        <a:pt x="52" y="42"/>
                      </a:lnTo>
                      <a:lnTo>
                        <a:pt x="17" y="31"/>
                      </a:lnTo>
                      <a:lnTo>
                        <a:pt x="42" y="318"/>
                      </a:lnTo>
                      <a:lnTo>
                        <a:pt x="36" y="379"/>
                      </a:lnTo>
                      <a:lnTo>
                        <a:pt x="50" y="413"/>
                      </a:lnTo>
                      <a:lnTo>
                        <a:pt x="34" y="477"/>
                      </a:lnTo>
                      <a:lnTo>
                        <a:pt x="12" y="506"/>
                      </a:lnTo>
                      <a:lnTo>
                        <a:pt x="0" y="551"/>
                      </a:lnTo>
                      <a:lnTo>
                        <a:pt x="12" y="565"/>
                      </a:lnTo>
                      <a:lnTo>
                        <a:pt x="12" y="56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44" name="Freeform 148"/>
                <p:cNvSpPr>
                  <a:spLocks/>
                </p:cNvSpPr>
                <p:nvPr/>
              </p:nvSpPr>
              <p:spPr bwMode="auto">
                <a:xfrm>
                  <a:off x="2919" y="2419"/>
                  <a:ext cx="626" cy="312"/>
                </a:xfrm>
                <a:custGeom>
                  <a:avLst/>
                  <a:gdLst>
                    <a:gd name="T0" fmla="*/ 6 w 793"/>
                    <a:gd name="T1" fmla="*/ 374 h 395"/>
                    <a:gd name="T2" fmla="*/ 25 w 793"/>
                    <a:gd name="T3" fmla="*/ 372 h 395"/>
                    <a:gd name="T4" fmla="*/ 30 w 793"/>
                    <a:gd name="T5" fmla="*/ 330 h 395"/>
                    <a:gd name="T6" fmla="*/ 19 w 793"/>
                    <a:gd name="T7" fmla="*/ 329 h 395"/>
                    <a:gd name="T8" fmla="*/ 44 w 793"/>
                    <a:gd name="T9" fmla="*/ 294 h 395"/>
                    <a:gd name="T10" fmla="*/ 93 w 793"/>
                    <a:gd name="T11" fmla="*/ 310 h 395"/>
                    <a:gd name="T12" fmla="*/ 101 w 793"/>
                    <a:gd name="T13" fmla="*/ 262 h 395"/>
                    <a:gd name="T14" fmla="*/ 135 w 793"/>
                    <a:gd name="T15" fmla="*/ 249 h 395"/>
                    <a:gd name="T16" fmla="*/ 129 w 793"/>
                    <a:gd name="T17" fmla="*/ 237 h 395"/>
                    <a:gd name="T18" fmla="*/ 148 w 793"/>
                    <a:gd name="T19" fmla="*/ 194 h 395"/>
                    <a:gd name="T20" fmla="*/ 213 w 793"/>
                    <a:gd name="T21" fmla="*/ 190 h 395"/>
                    <a:gd name="T22" fmla="*/ 266 w 793"/>
                    <a:gd name="T23" fmla="*/ 173 h 395"/>
                    <a:gd name="T24" fmla="*/ 300 w 793"/>
                    <a:gd name="T25" fmla="*/ 150 h 395"/>
                    <a:gd name="T26" fmla="*/ 317 w 793"/>
                    <a:gd name="T27" fmla="*/ 140 h 395"/>
                    <a:gd name="T28" fmla="*/ 361 w 793"/>
                    <a:gd name="T29" fmla="*/ 138 h 395"/>
                    <a:gd name="T30" fmla="*/ 412 w 793"/>
                    <a:gd name="T31" fmla="*/ 57 h 395"/>
                    <a:gd name="T32" fmla="*/ 428 w 793"/>
                    <a:gd name="T33" fmla="*/ 62 h 395"/>
                    <a:gd name="T34" fmla="*/ 466 w 793"/>
                    <a:gd name="T35" fmla="*/ 34 h 395"/>
                    <a:gd name="T36" fmla="*/ 456 w 793"/>
                    <a:gd name="T37" fmla="*/ 13 h 395"/>
                    <a:gd name="T38" fmla="*/ 460 w 793"/>
                    <a:gd name="T39" fmla="*/ 0 h 395"/>
                    <a:gd name="T40" fmla="*/ 494 w 793"/>
                    <a:gd name="T41" fmla="*/ 0 h 395"/>
                    <a:gd name="T42" fmla="*/ 517 w 793"/>
                    <a:gd name="T43" fmla="*/ 7 h 395"/>
                    <a:gd name="T44" fmla="*/ 585 w 793"/>
                    <a:gd name="T45" fmla="*/ 47 h 395"/>
                    <a:gd name="T46" fmla="*/ 635 w 793"/>
                    <a:gd name="T47" fmla="*/ 45 h 395"/>
                    <a:gd name="T48" fmla="*/ 658 w 793"/>
                    <a:gd name="T49" fmla="*/ 30 h 395"/>
                    <a:gd name="T50" fmla="*/ 711 w 793"/>
                    <a:gd name="T51" fmla="*/ 64 h 395"/>
                    <a:gd name="T52" fmla="*/ 730 w 793"/>
                    <a:gd name="T53" fmla="*/ 129 h 395"/>
                    <a:gd name="T54" fmla="*/ 793 w 793"/>
                    <a:gd name="T55" fmla="*/ 175 h 395"/>
                    <a:gd name="T56" fmla="*/ 762 w 793"/>
                    <a:gd name="T57" fmla="*/ 209 h 395"/>
                    <a:gd name="T58" fmla="*/ 707 w 793"/>
                    <a:gd name="T59" fmla="*/ 262 h 395"/>
                    <a:gd name="T60" fmla="*/ 707 w 793"/>
                    <a:gd name="T61" fmla="*/ 273 h 395"/>
                    <a:gd name="T62" fmla="*/ 629 w 793"/>
                    <a:gd name="T63" fmla="*/ 323 h 395"/>
                    <a:gd name="T64" fmla="*/ 192 w 793"/>
                    <a:gd name="T65" fmla="*/ 363 h 395"/>
                    <a:gd name="T66" fmla="*/ 144 w 793"/>
                    <a:gd name="T67" fmla="*/ 361 h 395"/>
                    <a:gd name="T68" fmla="*/ 146 w 793"/>
                    <a:gd name="T69" fmla="*/ 384 h 395"/>
                    <a:gd name="T70" fmla="*/ 0 w 793"/>
                    <a:gd name="T71" fmla="*/ 395 h 395"/>
                    <a:gd name="T72" fmla="*/ 6 w 793"/>
                    <a:gd name="T73" fmla="*/ 374 h 395"/>
                    <a:gd name="T74" fmla="*/ 6 w 793"/>
                    <a:gd name="T75" fmla="*/ 374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93" h="395">
                      <a:moveTo>
                        <a:pt x="6" y="374"/>
                      </a:moveTo>
                      <a:lnTo>
                        <a:pt x="25" y="372"/>
                      </a:lnTo>
                      <a:lnTo>
                        <a:pt x="30" y="330"/>
                      </a:lnTo>
                      <a:lnTo>
                        <a:pt x="19" y="329"/>
                      </a:lnTo>
                      <a:lnTo>
                        <a:pt x="44" y="294"/>
                      </a:lnTo>
                      <a:lnTo>
                        <a:pt x="93" y="310"/>
                      </a:lnTo>
                      <a:lnTo>
                        <a:pt x="101" y="262"/>
                      </a:lnTo>
                      <a:lnTo>
                        <a:pt x="135" y="249"/>
                      </a:lnTo>
                      <a:lnTo>
                        <a:pt x="129" y="237"/>
                      </a:lnTo>
                      <a:lnTo>
                        <a:pt x="148" y="194"/>
                      </a:lnTo>
                      <a:lnTo>
                        <a:pt x="213" y="190"/>
                      </a:lnTo>
                      <a:lnTo>
                        <a:pt x="266" y="173"/>
                      </a:lnTo>
                      <a:lnTo>
                        <a:pt x="300" y="150"/>
                      </a:lnTo>
                      <a:lnTo>
                        <a:pt x="317" y="140"/>
                      </a:lnTo>
                      <a:lnTo>
                        <a:pt x="361" y="138"/>
                      </a:lnTo>
                      <a:lnTo>
                        <a:pt x="412" y="57"/>
                      </a:lnTo>
                      <a:lnTo>
                        <a:pt x="428" y="62"/>
                      </a:lnTo>
                      <a:lnTo>
                        <a:pt x="466" y="34"/>
                      </a:lnTo>
                      <a:lnTo>
                        <a:pt x="456" y="13"/>
                      </a:lnTo>
                      <a:lnTo>
                        <a:pt x="460" y="0"/>
                      </a:lnTo>
                      <a:lnTo>
                        <a:pt x="494" y="0"/>
                      </a:lnTo>
                      <a:lnTo>
                        <a:pt x="517" y="7"/>
                      </a:lnTo>
                      <a:lnTo>
                        <a:pt x="585" y="47"/>
                      </a:lnTo>
                      <a:lnTo>
                        <a:pt x="635" y="45"/>
                      </a:lnTo>
                      <a:lnTo>
                        <a:pt x="658" y="30"/>
                      </a:lnTo>
                      <a:lnTo>
                        <a:pt x="711" y="64"/>
                      </a:lnTo>
                      <a:lnTo>
                        <a:pt x="730" y="129"/>
                      </a:lnTo>
                      <a:lnTo>
                        <a:pt x="793" y="175"/>
                      </a:lnTo>
                      <a:lnTo>
                        <a:pt x="762" y="209"/>
                      </a:lnTo>
                      <a:lnTo>
                        <a:pt x="707" y="262"/>
                      </a:lnTo>
                      <a:lnTo>
                        <a:pt x="707" y="273"/>
                      </a:lnTo>
                      <a:lnTo>
                        <a:pt x="629" y="323"/>
                      </a:lnTo>
                      <a:lnTo>
                        <a:pt x="192" y="363"/>
                      </a:lnTo>
                      <a:lnTo>
                        <a:pt x="144" y="361"/>
                      </a:lnTo>
                      <a:lnTo>
                        <a:pt x="146" y="384"/>
                      </a:lnTo>
                      <a:lnTo>
                        <a:pt x="0" y="395"/>
                      </a:lnTo>
                      <a:lnTo>
                        <a:pt x="6" y="374"/>
                      </a:lnTo>
                      <a:lnTo>
                        <a:pt x="6" y="37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45" name="Freeform 149"/>
                <p:cNvSpPr>
                  <a:spLocks/>
                </p:cNvSpPr>
                <p:nvPr/>
              </p:nvSpPr>
              <p:spPr bwMode="auto">
                <a:xfrm>
                  <a:off x="2852" y="2652"/>
                  <a:ext cx="736" cy="244"/>
                </a:xfrm>
                <a:custGeom>
                  <a:avLst/>
                  <a:gdLst>
                    <a:gd name="T0" fmla="*/ 17 w 932"/>
                    <a:gd name="T1" fmla="*/ 253 h 308"/>
                    <a:gd name="T2" fmla="*/ 12 w 932"/>
                    <a:gd name="T3" fmla="*/ 249 h 308"/>
                    <a:gd name="T4" fmla="*/ 38 w 932"/>
                    <a:gd name="T5" fmla="*/ 228 h 308"/>
                    <a:gd name="T6" fmla="*/ 63 w 932"/>
                    <a:gd name="T7" fmla="*/ 181 h 308"/>
                    <a:gd name="T8" fmla="*/ 55 w 932"/>
                    <a:gd name="T9" fmla="*/ 169 h 308"/>
                    <a:gd name="T10" fmla="*/ 69 w 932"/>
                    <a:gd name="T11" fmla="*/ 147 h 308"/>
                    <a:gd name="T12" fmla="*/ 69 w 932"/>
                    <a:gd name="T13" fmla="*/ 120 h 308"/>
                    <a:gd name="T14" fmla="*/ 86 w 932"/>
                    <a:gd name="T15" fmla="*/ 101 h 308"/>
                    <a:gd name="T16" fmla="*/ 232 w 932"/>
                    <a:gd name="T17" fmla="*/ 90 h 308"/>
                    <a:gd name="T18" fmla="*/ 230 w 932"/>
                    <a:gd name="T19" fmla="*/ 67 h 308"/>
                    <a:gd name="T20" fmla="*/ 278 w 932"/>
                    <a:gd name="T21" fmla="*/ 69 h 308"/>
                    <a:gd name="T22" fmla="*/ 715 w 932"/>
                    <a:gd name="T23" fmla="*/ 29 h 308"/>
                    <a:gd name="T24" fmla="*/ 932 w 932"/>
                    <a:gd name="T25" fmla="*/ 0 h 308"/>
                    <a:gd name="T26" fmla="*/ 894 w 932"/>
                    <a:gd name="T27" fmla="*/ 74 h 308"/>
                    <a:gd name="T28" fmla="*/ 833 w 932"/>
                    <a:gd name="T29" fmla="*/ 88 h 308"/>
                    <a:gd name="T30" fmla="*/ 806 w 932"/>
                    <a:gd name="T31" fmla="*/ 124 h 308"/>
                    <a:gd name="T32" fmla="*/ 700 w 932"/>
                    <a:gd name="T33" fmla="*/ 187 h 308"/>
                    <a:gd name="T34" fmla="*/ 694 w 932"/>
                    <a:gd name="T35" fmla="*/ 209 h 308"/>
                    <a:gd name="T36" fmla="*/ 668 w 932"/>
                    <a:gd name="T37" fmla="*/ 223 h 308"/>
                    <a:gd name="T38" fmla="*/ 668 w 932"/>
                    <a:gd name="T39" fmla="*/ 253 h 308"/>
                    <a:gd name="T40" fmla="*/ 523 w 932"/>
                    <a:gd name="T41" fmla="*/ 268 h 308"/>
                    <a:gd name="T42" fmla="*/ 234 w 932"/>
                    <a:gd name="T43" fmla="*/ 295 h 308"/>
                    <a:gd name="T44" fmla="*/ 0 w 932"/>
                    <a:gd name="T45" fmla="*/ 308 h 308"/>
                    <a:gd name="T46" fmla="*/ 17 w 932"/>
                    <a:gd name="T47" fmla="*/ 253 h 308"/>
                    <a:gd name="T48" fmla="*/ 17 w 932"/>
                    <a:gd name="T49" fmla="*/ 253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32" h="308">
                      <a:moveTo>
                        <a:pt x="17" y="253"/>
                      </a:moveTo>
                      <a:lnTo>
                        <a:pt x="12" y="249"/>
                      </a:lnTo>
                      <a:lnTo>
                        <a:pt x="38" y="228"/>
                      </a:lnTo>
                      <a:lnTo>
                        <a:pt x="63" y="181"/>
                      </a:lnTo>
                      <a:lnTo>
                        <a:pt x="55" y="169"/>
                      </a:lnTo>
                      <a:lnTo>
                        <a:pt x="69" y="147"/>
                      </a:lnTo>
                      <a:lnTo>
                        <a:pt x="69" y="120"/>
                      </a:lnTo>
                      <a:lnTo>
                        <a:pt x="86" y="101"/>
                      </a:lnTo>
                      <a:lnTo>
                        <a:pt x="232" y="90"/>
                      </a:lnTo>
                      <a:lnTo>
                        <a:pt x="230" y="67"/>
                      </a:lnTo>
                      <a:lnTo>
                        <a:pt x="278" y="69"/>
                      </a:lnTo>
                      <a:lnTo>
                        <a:pt x="715" y="29"/>
                      </a:lnTo>
                      <a:lnTo>
                        <a:pt x="932" y="0"/>
                      </a:lnTo>
                      <a:lnTo>
                        <a:pt x="894" y="74"/>
                      </a:lnTo>
                      <a:lnTo>
                        <a:pt x="833" y="88"/>
                      </a:lnTo>
                      <a:lnTo>
                        <a:pt x="806" y="124"/>
                      </a:lnTo>
                      <a:lnTo>
                        <a:pt x="700" y="187"/>
                      </a:lnTo>
                      <a:lnTo>
                        <a:pt x="694" y="209"/>
                      </a:lnTo>
                      <a:lnTo>
                        <a:pt x="668" y="223"/>
                      </a:lnTo>
                      <a:lnTo>
                        <a:pt x="668" y="253"/>
                      </a:lnTo>
                      <a:lnTo>
                        <a:pt x="523" y="268"/>
                      </a:lnTo>
                      <a:lnTo>
                        <a:pt x="234" y="295"/>
                      </a:lnTo>
                      <a:lnTo>
                        <a:pt x="0" y="308"/>
                      </a:lnTo>
                      <a:lnTo>
                        <a:pt x="17" y="253"/>
                      </a:lnTo>
                      <a:lnTo>
                        <a:pt x="17" y="25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46" name="Freeform 150"/>
                <p:cNvSpPr>
                  <a:spLocks/>
                </p:cNvSpPr>
                <p:nvPr/>
              </p:nvSpPr>
              <p:spPr bwMode="auto">
                <a:xfrm>
                  <a:off x="2750" y="2885"/>
                  <a:ext cx="307" cy="516"/>
                </a:xfrm>
                <a:custGeom>
                  <a:avLst/>
                  <a:gdLst>
                    <a:gd name="T0" fmla="*/ 27 w 388"/>
                    <a:gd name="T1" fmla="*/ 456 h 654"/>
                    <a:gd name="T2" fmla="*/ 65 w 388"/>
                    <a:gd name="T3" fmla="*/ 405 h 654"/>
                    <a:gd name="T4" fmla="*/ 51 w 388"/>
                    <a:gd name="T5" fmla="*/ 391 h 654"/>
                    <a:gd name="T6" fmla="*/ 38 w 388"/>
                    <a:gd name="T7" fmla="*/ 287 h 654"/>
                    <a:gd name="T8" fmla="*/ 30 w 388"/>
                    <a:gd name="T9" fmla="*/ 215 h 654"/>
                    <a:gd name="T10" fmla="*/ 59 w 388"/>
                    <a:gd name="T11" fmla="*/ 135 h 654"/>
                    <a:gd name="T12" fmla="*/ 101 w 388"/>
                    <a:gd name="T13" fmla="*/ 78 h 654"/>
                    <a:gd name="T14" fmla="*/ 97 w 388"/>
                    <a:gd name="T15" fmla="*/ 63 h 654"/>
                    <a:gd name="T16" fmla="*/ 127 w 388"/>
                    <a:gd name="T17" fmla="*/ 13 h 654"/>
                    <a:gd name="T18" fmla="*/ 361 w 388"/>
                    <a:gd name="T19" fmla="*/ 0 h 654"/>
                    <a:gd name="T20" fmla="*/ 373 w 388"/>
                    <a:gd name="T21" fmla="*/ 11 h 654"/>
                    <a:gd name="T22" fmla="*/ 361 w 388"/>
                    <a:gd name="T23" fmla="*/ 418 h 654"/>
                    <a:gd name="T24" fmla="*/ 388 w 388"/>
                    <a:gd name="T25" fmla="*/ 614 h 654"/>
                    <a:gd name="T26" fmla="*/ 378 w 388"/>
                    <a:gd name="T27" fmla="*/ 623 h 654"/>
                    <a:gd name="T28" fmla="*/ 327 w 388"/>
                    <a:gd name="T29" fmla="*/ 612 h 654"/>
                    <a:gd name="T30" fmla="*/ 253 w 388"/>
                    <a:gd name="T31" fmla="*/ 654 h 654"/>
                    <a:gd name="T32" fmla="*/ 215 w 388"/>
                    <a:gd name="T33" fmla="*/ 591 h 654"/>
                    <a:gd name="T34" fmla="*/ 220 w 388"/>
                    <a:gd name="T35" fmla="*/ 545 h 654"/>
                    <a:gd name="T36" fmla="*/ 0 w 388"/>
                    <a:gd name="T37" fmla="*/ 555 h 654"/>
                    <a:gd name="T38" fmla="*/ 27 w 388"/>
                    <a:gd name="T39" fmla="*/ 456 h 654"/>
                    <a:gd name="T40" fmla="*/ 27 w 388"/>
                    <a:gd name="T41" fmla="*/ 456 h 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88" h="654">
                      <a:moveTo>
                        <a:pt x="27" y="456"/>
                      </a:moveTo>
                      <a:lnTo>
                        <a:pt x="65" y="405"/>
                      </a:lnTo>
                      <a:lnTo>
                        <a:pt x="51" y="391"/>
                      </a:lnTo>
                      <a:lnTo>
                        <a:pt x="38" y="287"/>
                      </a:lnTo>
                      <a:lnTo>
                        <a:pt x="30" y="215"/>
                      </a:lnTo>
                      <a:lnTo>
                        <a:pt x="59" y="135"/>
                      </a:lnTo>
                      <a:lnTo>
                        <a:pt x="101" y="78"/>
                      </a:lnTo>
                      <a:lnTo>
                        <a:pt x="97" y="63"/>
                      </a:lnTo>
                      <a:lnTo>
                        <a:pt x="127" y="13"/>
                      </a:lnTo>
                      <a:lnTo>
                        <a:pt x="361" y="0"/>
                      </a:lnTo>
                      <a:lnTo>
                        <a:pt x="373" y="11"/>
                      </a:lnTo>
                      <a:lnTo>
                        <a:pt x="361" y="418"/>
                      </a:lnTo>
                      <a:lnTo>
                        <a:pt x="388" y="614"/>
                      </a:lnTo>
                      <a:lnTo>
                        <a:pt x="378" y="623"/>
                      </a:lnTo>
                      <a:lnTo>
                        <a:pt x="327" y="612"/>
                      </a:lnTo>
                      <a:lnTo>
                        <a:pt x="253" y="654"/>
                      </a:lnTo>
                      <a:lnTo>
                        <a:pt x="215" y="591"/>
                      </a:lnTo>
                      <a:lnTo>
                        <a:pt x="220" y="545"/>
                      </a:lnTo>
                      <a:lnTo>
                        <a:pt x="0" y="555"/>
                      </a:lnTo>
                      <a:lnTo>
                        <a:pt x="27" y="456"/>
                      </a:lnTo>
                      <a:lnTo>
                        <a:pt x="27" y="45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47" name="Freeform 151"/>
                <p:cNvSpPr>
                  <a:spLocks/>
                </p:cNvSpPr>
                <p:nvPr/>
              </p:nvSpPr>
              <p:spPr bwMode="auto">
                <a:xfrm>
                  <a:off x="3036" y="2864"/>
                  <a:ext cx="329" cy="521"/>
                </a:xfrm>
                <a:custGeom>
                  <a:avLst/>
                  <a:gdLst>
                    <a:gd name="T0" fmla="*/ 12 w 417"/>
                    <a:gd name="T1" fmla="*/ 38 h 662"/>
                    <a:gd name="T2" fmla="*/ 0 w 417"/>
                    <a:gd name="T3" fmla="*/ 445 h 662"/>
                    <a:gd name="T4" fmla="*/ 27 w 417"/>
                    <a:gd name="T5" fmla="*/ 641 h 662"/>
                    <a:gd name="T6" fmla="*/ 55 w 417"/>
                    <a:gd name="T7" fmla="*/ 648 h 662"/>
                    <a:gd name="T8" fmla="*/ 80 w 417"/>
                    <a:gd name="T9" fmla="*/ 633 h 662"/>
                    <a:gd name="T10" fmla="*/ 97 w 417"/>
                    <a:gd name="T11" fmla="*/ 648 h 662"/>
                    <a:gd name="T12" fmla="*/ 72 w 417"/>
                    <a:gd name="T13" fmla="*/ 662 h 662"/>
                    <a:gd name="T14" fmla="*/ 131 w 417"/>
                    <a:gd name="T15" fmla="*/ 647 h 662"/>
                    <a:gd name="T16" fmla="*/ 143 w 417"/>
                    <a:gd name="T17" fmla="*/ 628 h 662"/>
                    <a:gd name="T18" fmla="*/ 135 w 417"/>
                    <a:gd name="T19" fmla="*/ 618 h 662"/>
                    <a:gd name="T20" fmla="*/ 139 w 417"/>
                    <a:gd name="T21" fmla="*/ 601 h 662"/>
                    <a:gd name="T22" fmla="*/ 110 w 417"/>
                    <a:gd name="T23" fmla="*/ 576 h 662"/>
                    <a:gd name="T24" fmla="*/ 112 w 417"/>
                    <a:gd name="T25" fmla="*/ 553 h 662"/>
                    <a:gd name="T26" fmla="*/ 417 w 417"/>
                    <a:gd name="T27" fmla="*/ 527 h 662"/>
                    <a:gd name="T28" fmla="*/ 390 w 417"/>
                    <a:gd name="T29" fmla="*/ 424 h 662"/>
                    <a:gd name="T30" fmla="*/ 407 w 417"/>
                    <a:gd name="T31" fmla="*/ 361 h 662"/>
                    <a:gd name="T32" fmla="*/ 367 w 417"/>
                    <a:gd name="T33" fmla="*/ 280 h 662"/>
                    <a:gd name="T34" fmla="*/ 289 w 417"/>
                    <a:gd name="T35" fmla="*/ 0 h 662"/>
                    <a:gd name="T36" fmla="*/ 0 w 417"/>
                    <a:gd name="T37" fmla="*/ 27 h 662"/>
                    <a:gd name="T38" fmla="*/ 12 w 417"/>
                    <a:gd name="T39" fmla="*/ 38 h 662"/>
                    <a:gd name="T40" fmla="*/ 12 w 417"/>
                    <a:gd name="T41" fmla="*/ 38 h 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17" h="662">
                      <a:moveTo>
                        <a:pt x="12" y="38"/>
                      </a:moveTo>
                      <a:lnTo>
                        <a:pt x="0" y="445"/>
                      </a:lnTo>
                      <a:lnTo>
                        <a:pt x="27" y="641"/>
                      </a:lnTo>
                      <a:lnTo>
                        <a:pt x="55" y="648"/>
                      </a:lnTo>
                      <a:lnTo>
                        <a:pt x="80" y="633"/>
                      </a:lnTo>
                      <a:lnTo>
                        <a:pt x="97" y="648"/>
                      </a:lnTo>
                      <a:lnTo>
                        <a:pt x="72" y="662"/>
                      </a:lnTo>
                      <a:lnTo>
                        <a:pt x="131" y="647"/>
                      </a:lnTo>
                      <a:lnTo>
                        <a:pt x="143" y="628"/>
                      </a:lnTo>
                      <a:lnTo>
                        <a:pt x="135" y="618"/>
                      </a:lnTo>
                      <a:lnTo>
                        <a:pt x="139" y="601"/>
                      </a:lnTo>
                      <a:lnTo>
                        <a:pt x="110" y="576"/>
                      </a:lnTo>
                      <a:lnTo>
                        <a:pt x="112" y="553"/>
                      </a:lnTo>
                      <a:lnTo>
                        <a:pt x="417" y="527"/>
                      </a:lnTo>
                      <a:lnTo>
                        <a:pt x="390" y="424"/>
                      </a:lnTo>
                      <a:lnTo>
                        <a:pt x="407" y="361"/>
                      </a:lnTo>
                      <a:lnTo>
                        <a:pt x="367" y="280"/>
                      </a:lnTo>
                      <a:lnTo>
                        <a:pt x="289" y="0"/>
                      </a:lnTo>
                      <a:lnTo>
                        <a:pt x="0" y="27"/>
                      </a:lnTo>
                      <a:lnTo>
                        <a:pt x="12" y="38"/>
                      </a:lnTo>
                      <a:lnTo>
                        <a:pt x="12" y="3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48" name="Freeform 152"/>
                <p:cNvSpPr>
                  <a:spLocks/>
                </p:cNvSpPr>
                <p:nvPr/>
              </p:nvSpPr>
              <p:spPr bwMode="auto">
                <a:xfrm>
                  <a:off x="3265" y="2837"/>
                  <a:ext cx="463" cy="475"/>
                </a:xfrm>
                <a:custGeom>
                  <a:avLst/>
                  <a:gdLst>
                    <a:gd name="T0" fmla="*/ 78 w 588"/>
                    <a:gd name="T1" fmla="*/ 312 h 601"/>
                    <a:gd name="T2" fmla="*/ 118 w 588"/>
                    <a:gd name="T3" fmla="*/ 393 h 601"/>
                    <a:gd name="T4" fmla="*/ 101 w 588"/>
                    <a:gd name="T5" fmla="*/ 456 h 601"/>
                    <a:gd name="T6" fmla="*/ 128 w 588"/>
                    <a:gd name="T7" fmla="*/ 559 h 601"/>
                    <a:gd name="T8" fmla="*/ 148 w 588"/>
                    <a:gd name="T9" fmla="*/ 595 h 601"/>
                    <a:gd name="T10" fmla="*/ 464 w 588"/>
                    <a:gd name="T11" fmla="*/ 576 h 601"/>
                    <a:gd name="T12" fmla="*/ 468 w 588"/>
                    <a:gd name="T13" fmla="*/ 599 h 601"/>
                    <a:gd name="T14" fmla="*/ 487 w 588"/>
                    <a:gd name="T15" fmla="*/ 601 h 601"/>
                    <a:gd name="T16" fmla="*/ 479 w 588"/>
                    <a:gd name="T17" fmla="*/ 551 h 601"/>
                    <a:gd name="T18" fmla="*/ 493 w 588"/>
                    <a:gd name="T19" fmla="*/ 538 h 601"/>
                    <a:gd name="T20" fmla="*/ 538 w 588"/>
                    <a:gd name="T21" fmla="*/ 545 h 601"/>
                    <a:gd name="T22" fmla="*/ 546 w 588"/>
                    <a:gd name="T23" fmla="*/ 511 h 601"/>
                    <a:gd name="T24" fmla="*/ 540 w 588"/>
                    <a:gd name="T25" fmla="*/ 464 h 601"/>
                    <a:gd name="T26" fmla="*/ 559 w 588"/>
                    <a:gd name="T27" fmla="*/ 450 h 601"/>
                    <a:gd name="T28" fmla="*/ 588 w 588"/>
                    <a:gd name="T29" fmla="*/ 359 h 601"/>
                    <a:gd name="T30" fmla="*/ 567 w 588"/>
                    <a:gd name="T31" fmla="*/ 355 h 601"/>
                    <a:gd name="T32" fmla="*/ 491 w 588"/>
                    <a:gd name="T33" fmla="*/ 238 h 601"/>
                    <a:gd name="T34" fmla="*/ 327 w 588"/>
                    <a:gd name="T35" fmla="*/ 89 h 601"/>
                    <a:gd name="T36" fmla="*/ 255 w 588"/>
                    <a:gd name="T37" fmla="*/ 44 h 601"/>
                    <a:gd name="T38" fmla="*/ 278 w 588"/>
                    <a:gd name="T39" fmla="*/ 0 h 601"/>
                    <a:gd name="T40" fmla="*/ 145 w 588"/>
                    <a:gd name="T41" fmla="*/ 17 h 601"/>
                    <a:gd name="T42" fmla="*/ 0 w 588"/>
                    <a:gd name="T43" fmla="*/ 32 h 601"/>
                    <a:gd name="T44" fmla="*/ 78 w 588"/>
                    <a:gd name="T45" fmla="*/ 312 h 601"/>
                    <a:gd name="T46" fmla="*/ 78 w 588"/>
                    <a:gd name="T47" fmla="*/ 312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88" h="601">
                      <a:moveTo>
                        <a:pt x="78" y="312"/>
                      </a:moveTo>
                      <a:lnTo>
                        <a:pt x="118" y="393"/>
                      </a:lnTo>
                      <a:lnTo>
                        <a:pt x="101" y="456"/>
                      </a:lnTo>
                      <a:lnTo>
                        <a:pt x="128" y="559"/>
                      </a:lnTo>
                      <a:lnTo>
                        <a:pt x="148" y="595"/>
                      </a:lnTo>
                      <a:lnTo>
                        <a:pt x="464" y="576"/>
                      </a:lnTo>
                      <a:lnTo>
                        <a:pt x="468" y="599"/>
                      </a:lnTo>
                      <a:lnTo>
                        <a:pt x="487" y="601"/>
                      </a:lnTo>
                      <a:lnTo>
                        <a:pt x="479" y="551"/>
                      </a:lnTo>
                      <a:lnTo>
                        <a:pt x="493" y="538"/>
                      </a:lnTo>
                      <a:lnTo>
                        <a:pt x="538" y="545"/>
                      </a:lnTo>
                      <a:lnTo>
                        <a:pt x="546" y="511"/>
                      </a:lnTo>
                      <a:lnTo>
                        <a:pt x="540" y="464"/>
                      </a:lnTo>
                      <a:lnTo>
                        <a:pt x="559" y="450"/>
                      </a:lnTo>
                      <a:lnTo>
                        <a:pt x="588" y="359"/>
                      </a:lnTo>
                      <a:lnTo>
                        <a:pt x="567" y="355"/>
                      </a:lnTo>
                      <a:lnTo>
                        <a:pt x="491" y="238"/>
                      </a:lnTo>
                      <a:lnTo>
                        <a:pt x="327" y="89"/>
                      </a:lnTo>
                      <a:lnTo>
                        <a:pt x="255" y="44"/>
                      </a:lnTo>
                      <a:lnTo>
                        <a:pt x="278" y="0"/>
                      </a:lnTo>
                      <a:lnTo>
                        <a:pt x="145" y="17"/>
                      </a:lnTo>
                      <a:lnTo>
                        <a:pt x="0" y="32"/>
                      </a:lnTo>
                      <a:lnTo>
                        <a:pt x="78" y="312"/>
                      </a:lnTo>
                      <a:lnTo>
                        <a:pt x="78" y="31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49" name="Freeform 153"/>
                <p:cNvSpPr>
                  <a:spLocks/>
                </p:cNvSpPr>
                <p:nvPr/>
              </p:nvSpPr>
              <p:spPr bwMode="auto">
                <a:xfrm>
                  <a:off x="3253" y="2073"/>
                  <a:ext cx="361" cy="398"/>
                </a:xfrm>
                <a:custGeom>
                  <a:avLst/>
                  <a:gdLst>
                    <a:gd name="T0" fmla="*/ 0 w 458"/>
                    <a:gd name="T1" fmla="*/ 91 h 503"/>
                    <a:gd name="T2" fmla="*/ 38 w 458"/>
                    <a:gd name="T3" fmla="*/ 439 h 503"/>
                    <a:gd name="T4" fmla="*/ 95 w 458"/>
                    <a:gd name="T5" fmla="*/ 446 h 503"/>
                    <a:gd name="T6" fmla="*/ 163 w 458"/>
                    <a:gd name="T7" fmla="*/ 486 h 503"/>
                    <a:gd name="T8" fmla="*/ 213 w 458"/>
                    <a:gd name="T9" fmla="*/ 484 h 503"/>
                    <a:gd name="T10" fmla="*/ 236 w 458"/>
                    <a:gd name="T11" fmla="*/ 469 h 503"/>
                    <a:gd name="T12" fmla="*/ 289 w 458"/>
                    <a:gd name="T13" fmla="*/ 503 h 503"/>
                    <a:gd name="T14" fmla="*/ 323 w 458"/>
                    <a:gd name="T15" fmla="*/ 473 h 503"/>
                    <a:gd name="T16" fmla="*/ 329 w 458"/>
                    <a:gd name="T17" fmla="*/ 420 h 503"/>
                    <a:gd name="T18" fmla="*/ 352 w 458"/>
                    <a:gd name="T19" fmla="*/ 429 h 503"/>
                    <a:gd name="T20" fmla="*/ 361 w 458"/>
                    <a:gd name="T21" fmla="*/ 385 h 503"/>
                    <a:gd name="T22" fmla="*/ 439 w 458"/>
                    <a:gd name="T23" fmla="*/ 319 h 503"/>
                    <a:gd name="T24" fmla="*/ 452 w 458"/>
                    <a:gd name="T25" fmla="*/ 209 h 503"/>
                    <a:gd name="T26" fmla="*/ 443 w 458"/>
                    <a:gd name="T27" fmla="*/ 186 h 503"/>
                    <a:gd name="T28" fmla="*/ 458 w 458"/>
                    <a:gd name="T29" fmla="*/ 175 h 503"/>
                    <a:gd name="T30" fmla="*/ 430 w 458"/>
                    <a:gd name="T31" fmla="*/ 0 h 503"/>
                    <a:gd name="T32" fmla="*/ 352 w 458"/>
                    <a:gd name="T33" fmla="*/ 40 h 503"/>
                    <a:gd name="T34" fmla="*/ 312 w 458"/>
                    <a:gd name="T35" fmla="*/ 81 h 503"/>
                    <a:gd name="T36" fmla="*/ 283 w 458"/>
                    <a:gd name="T37" fmla="*/ 83 h 503"/>
                    <a:gd name="T38" fmla="*/ 239 w 458"/>
                    <a:gd name="T39" fmla="*/ 106 h 503"/>
                    <a:gd name="T40" fmla="*/ 139 w 458"/>
                    <a:gd name="T41" fmla="*/ 70 h 503"/>
                    <a:gd name="T42" fmla="*/ 0 w 458"/>
                    <a:gd name="T43" fmla="*/ 91 h 503"/>
                    <a:gd name="T44" fmla="*/ 0 w 458"/>
                    <a:gd name="T45" fmla="*/ 91 h 5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58" h="503">
                      <a:moveTo>
                        <a:pt x="0" y="91"/>
                      </a:moveTo>
                      <a:lnTo>
                        <a:pt x="38" y="439"/>
                      </a:lnTo>
                      <a:lnTo>
                        <a:pt x="95" y="446"/>
                      </a:lnTo>
                      <a:lnTo>
                        <a:pt x="163" y="486"/>
                      </a:lnTo>
                      <a:lnTo>
                        <a:pt x="213" y="484"/>
                      </a:lnTo>
                      <a:lnTo>
                        <a:pt x="236" y="469"/>
                      </a:lnTo>
                      <a:lnTo>
                        <a:pt x="289" y="503"/>
                      </a:lnTo>
                      <a:lnTo>
                        <a:pt x="323" y="473"/>
                      </a:lnTo>
                      <a:lnTo>
                        <a:pt x="329" y="420"/>
                      </a:lnTo>
                      <a:lnTo>
                        <a:pt x="352" y="429"/>
                      </a:lnTo>
                      <a:lnTo>
                        <a:pt x="361" y="385"/>
                      </a:lnTo>
                      <a:lnTo>
                        <a:pt x="439" y="319"/>
                      </a:lnTo>
                      <a:lnTo>
                        <a:pt x="452" y="209"/>
                      </a:lnTo>
                      <a:lnTo>
                        <a:pt x="443" y="186"/>
                      </a:lnTo>
                      <a:lnTo>
                        <a:pt x="458" y="175"/>
                      </a:lnTo>
                      <a:lnTo>
                        <a:pt x="430" y="0"/>
                      </a:lnTo>
                      <a:lnTo>
                        <a:pt x="352" y="40"/>
                      </a:lnTo>
                      <a:lnTo>
                        <a:pt x="312" y="81"/>
                      </a:lnTo>
                      <a:lnTo>
                        <a:pt x="283" y="83"/>
                      </a:lnTo>
                      <a:lnTo>
                        <a:pt x="239" y="106"/>
                      </a:lnTo>
                      <a:lnTo>
                        <a:pt x="139" y="70"/>
                      </a:lnTo>
                      <a:lnTo>
                        <a:pt x="0" y="91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50" name="Freeform 154"/>
                <p:cNvSpPr>
                  <a:spLocks/>
                </p:cNvSpPr>
                <p:nvPr/>
              </p:nvSpPr>
              <p:spPr bwMode="auto">
                <a:xfrm>
                  <a:off x="3480" y="2210"/>
                  <a:ext cx="389" cy="374"/>
                </a:xfrm>
                <a:custGeom>
                  <a:avLst/>
                  <a:gdLst>
                    <a:gd name="T0" fmla="*/ 0 w 490"/>
                    <a:gd name="T1" fmla="*/ 328 h 473"/>
                    <a:gd name="T2" fmla="*/ 19 w 490"/>
                    <a:gd name="T3" fmla="*/ 393 h 473"/>
                    <a:gd name="T4" fmla="*/ 82 w 490"/>
                    <a:gd name="T5" fmla="*/ 439 h 473"/>
                    <a:gd name="T6" fmla="*/ 112 w 490"/>
                    <a:gd name="T7" fmla="*/ 473 h 473"/>
                    <a:gd name="T8" fmla="*/ 205 w 490"/>
                    <a:gd name="T9" fmla="*/ 437 h 473"/>
                    <a:gd name="T10" fmla="*/ 247 w 490"/>
                    <a:gd name="T11" fmla="*/ 429 h 473"/>
                    <a:gd name="T12" fmla="*/ 270 w 490"/>
                    <a:gd name="T13" fmla="*/ 402 h 473"/>
                    <a:gd name="T14" fmla="*/ 306 w 490"/>
                    <a:gd name="T15" fmla="*/ 260 h 473"/>
                    <a:gd name="T16" fmla="*/ 346 w 490"/>
                    <a:gd name="T17" fmla="*/ 277 h 473"/>
                    <a:gd name="T18" fmla="*/ 422 w 490"/>
                    <a:gd name="T19" fmla="*/ 121 h 473"/>
                    <a:gd name="T20" fmla="*/ 481 w 490"/>
                    <a:gd name="T21" fmla="*/ 155 h 473"/>
                    <a:gd name="T22" fmla="*/ 490 w 490"/>
                    <a:gd name="T23" fmla="*/ 127 h 473"/>
                    <a:gd name="T24" fmla="*/ 449 w 490"/>
                    <a:gd name="T25" fmla="*/ 95 h 473"/>
                    <a:gd name="T26" fmla="*/ 416 w 490"/>
                    <a:gd name="T27" fmla="*/ 98 h 473"/>
                    <a:gd name="T28" fmla="*/ 405 w 490"/>
                    <a:gd name="T29" fmla="*/ 115 h 473"/>
                    <a:gd name="T30" fmla="*/ 346 w 490"/>
                    <a:gd name="T31" fmla="*/ 133 h 473"/>
                    <a:gd name="T32" fmla="*/ 308 w 490"/>
                    <a:gd name="T33" fmla="*/ 174 h 473"/>
                    <a:gd name="T34" fmla="*/ 295 w 490"/>
                    <a:gd name="T35" fmla="*/ 106 h 473"/>
                    <a:gd name="T36" fmla="*/ 190 w 490"/>
                    <a:gd name="T37" fmla="*/ 125 h 473"/>
                    <a:gd name="T38" fmla="*/ 169 w 490"/>
                    <a:gd name="T39" fmla="*/ 0 h 473"/>
                    <a:gd name="T40" fmla="*/ 154 w 490"/>
                    <a:gd name="T41" fmla="*/ 11 h 473"/>
                    <a:gd name="T42" fmla="*/ 163 w 490"/>
                    <a:gd name="T43" fmla="*/ 34 h 473"/>
                    <a:gd name="T44" fmla="*/ 150 w 490"/>
                    <a:gd name="T45" fmla="*/ 144 h 473"/>
                    <a:gd name="T46" fmla="*/ 72 w 490"/>
                    <a:gd name="T47" fmla="*/ 210 h 473"/>
                    <a:gd name="T48" fmla="*/ 63 w 490"/>
                    <a:gd name="T49" fmla="*/ 254 h 473"/>
                    <a:gd name="T50" fmla="*/ 40 w 490"/>
                    <a:gd name="T51" fmla="*/ 245 h 473"/>
                    <a:gd name="T52" fmla="*/ 34 w 490"/>
                    <a:gd name="T53" fmla="*/ 298 h 473"/>
                    <a:gd name="T54" fmla="*/ 0 w 490"/>
                    <a:gd name="T55" fmla="*/ 328 h 473"/>
                    <a:gd name="T56" fmla="*/ 0 w 490"/>
                    <a:gd name="T57" fmla="*/ 328 h 473"/>
                    <a:gd name="T58" fmla="*/ 0 w 490"/>
                    <a:gd name="T59" fmla="*/ 328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90" h="473">
                      <a:moveTo>
                        <a:pt x="0" y="328"/>
                      </a:moveTo>
                      <a:lnTo>
                        <a:pt x="19" y="393"/>
                      </a:lnTo>
                      <a:lnTo>
                        <a:pt x="82" y="439"/>
                      </a:lnTo>
                      <a:lnTo>
                        <a:pt x="112" y="473"/>
                      </a:lnTo>
                      <a:lnTo>
                        <a:pt x="205" y="437"/>
                      </a:lnTo>
                      <a:lnTo>
                        <a:pt x="247" y="429"/>
                      </a:lnTo>
                      <a:lnTo>
                        <a:pt x="270" y="402"/>
                      </a:lnTo>
                      <a:lnTo>
                        <a:pt x="306" y="260"/>
                      </a:lnTo>
                      <a:lnTo>
                        <a:pt x="346" y="277"/>
                      </a:lnTo>
                      <a:lnTo>
                        <a:pt x="422" y="121"/>
                      </a:lnTo>
                      <a:lnTo>
                        <a:pt x="481" y="155"/>
                      </a:lnTo>
                      <a:lnTo>
                        <a:pt x="490" y="127"/>
                      </a:lnTo>
                      <a:lnTo>
                        <a:pt x="449" y="95"/>
                      </a:lnTo>
                      <a:lnTo>
                        <a:pt x="416" y="98"/>
                      </a:lnTo>
                      <a:lnTo>
                        <a:pt x="405" y="115"/>
                      </a:lnTo>
                      <a:lnTo>
                        <a:pt x="346" y="133"/>
                      </a:lnTo>
                      <a:lnTo>
                        <a:pt x="308" y="174"/>
                      </a:lnTo>
                      <a:lnTo>
                        <a:pt x="295" y="106"/>
                      </a:lnTo>
                      <a:lnTo>
                        <a:pt x="190" y="125"/>
                      </a:lnTo>
                      <a:lnTo>
                        <a:pt x="169" y="0"/>
                      </a:lnTo>
                      <a:lnTo>
                        <a:pt x="154" y="11"/>
                      </a:lnTo>
                      <a:lnTo>
                        <a:pt x="163" y="34"/>
                      </a:lnTo>
                      <a:lnTo>
                        <a:pt x="150" y="144"/>
                      </a:lnTo>
                      <a:lnTo>
                        <a:pt x="72" y="210"/>
                      </a:lnTo>
                      <a:lnTo>
                        <a:pt x="63" y="254"/>
                      </a:lnTo>
                      <a:lnTo>
                        <a:pt x="40" y="245"/>
                      </a:lnTo>
                      <a:lnTo>
                        <a:pt x="34" y="298"/>
                      </a:lnTo>
                      <a:lnTo>
                        <a:pt x="0" y="328"/>
                      </a:lnTo>
                      <a:lnTo>
                        <a:pt x="0" y="328"/>
                      </a:lnTo>
                      <a:lnTo>
                        <a:pt x="0" y="32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51" name="Freeform 155"/>
                <p:cNvSpPr>
                  <a:spLocks/>
                </p:cNvSpPr>
                <p:nvPr/>
              </p:nvSpPr>
              <p:spPr bwMode="auto">
                <a:xfrm>
                  <a:off x="3714" y="2239"/>
                  <a:ext cx="393" cy="189"/>
                </a:xfrm>
                <a:custGeom>
                  <a:avLst/>
                  <a:gdLst>
                    <a:gd name="T0" fmla="*/ 0 w 498"/>
                    <a:gd name="T1" fmla="*/ 70 h 239"/>
                    <a:gd name="T2" fmla="*/ 13 w 498"/>
                    <a:gd name="T3" fmla="*/ 138 h 239"/>
                    <a:gd name="T4" fmla="*/ 51 w 498"/>
                    <a:gd name="T5" fmla="*/ 97 h 239"/>
                    <a:gd name="T6" fmla="*/ 110 w 498"/>
                    <a:gd name="T7" fmla="*/ 79 h 239"/>
                    <a:gd name="T8" fmla="*/ 121 w 498"/>
                    <a:gd name="T9" fmla="*/ 62 h 239"/>
                    <a:gd name="T10" fmla="*/ 154 w 498"/>
                    <a:gd name="T11" fmla="*/ 59 h 239"/>
                    <a:gd name="T12" fmla="*/ 195 w 498"/>
                    <a:gd name="T13" fmla="*/ 91 h 239"/>
                    <a:gd name="T14" fmla="*/ 224 w 498"/>
                    <a:gd name="T15" fmla="*/ 98 h 239"/>
                    <a:gd name="T16" fmla="*/ 277 w 498"/>
                    <a:gd name="T17" fmla="*/ 148 h 239"/>
                    <a:gd name="T18" fmla="*/ 258 w 498"/>
                    <a:gd name="T19" fmla="*/ 193 h 239"/>
                    <a:gd name="T20" fmla="*/ 266 w 498"/>
                    <a:gd name="T21" fmla="*/ 214 h 239"/>
                    <a:gd name="T22" fmla="*/ 289 w 498"/>
                    <a:gd name="T23" fmla="*/ 205 h 239"/>
                    <a:gd name="T24" fmla="*/ 309 w 498"/>
                    <a:gd name="T25" fmla="*/ 205 h 239"/>
                    <a:gd name="T26" fmla="*/ 321 w 498"/>
                    <a:gd name="T27" fmla="*/ 218 h 239"/>
                    <a:gd name="T28" fmla="*/ 346 w 498"/>
                    <a:gd name="T29" fmla="*/ 218 h 239"/>
                    <a:gd name="T30" fmla="*/ 355 w 498"/>
                    <a:gd name="T31" fmla="*/ 214 h 239"/>
                    <a:gd name="T32" fmla="*/ 338 w 498"/>
                    <a:gd name="T33" fmla="*/ 173 h 239"/>
                    <a:gd name="T34" fmla="*/ 336 w 498"/>
                    <a:gd name="T35" fmla="*/ 97 h 239"/>
                    <a:gd name="T36" fmla="*/ 315 w 498"/>
                    <a:gd name="T37" fmla="*/ 85 h 239"/>
                    <a:gd name="T38" fmla="*/ 355 w 498"/>
                    <a:gd name="T39" fmla="*/ 49 h 239"/>
                    <a:gd name="T40" fmla="*/ 357 w 498"/>
                    <a:gd name="T41" fmla="*/ 28 h 239"/>
                    <a:gd name="T42" fmla="*/ 380 w 498"/>
                    <a:gd name="T43" fmla="*/ 30 h 239"/>
                    <a:gd name="T44" fmla="*/ 351 w 498"/>
                    <a:gd name="T45" fmla="*/ 78 h 239"/>
                    <a:gd name="T46" fmla="*/ 368 w 498"/>
                    <a:gd name="T47" fmla="*/ 133 h 239"/>
                    <a:gd name="T48" fmla="*/ 376 w 498"/>
                    <a:gd name="T49" fmla="*/ 150 h 239"/>
                    <a:gd name="T50" fmla="*/ 387 w 498"/>
                    <a:gd name="T51" fmla="*/ 157 h 239"/>
                    <a:gd name="T52" fmla="*/ 365 w 498"/>
                    <a:gd name="T53" fmla="*/ 155 h 239"/>
                    <a:gd name="T54" fmla="*/ 372 w 498"/>
                    <a:gd name="T55" fmla="*/ 190 h 239"/>
                    <a:gd name="T56" fmla="*/ 412 w 498"/>
                    <a:gd name="T57" fmla="*/ 214 h 239"/>
                    <a:gd name="T58" fmla="*/ 422 w 498"/>
                    <a:gd name="T59" fmla="*/ 218 h 239"/>
                    <a:gd name="T60" fmla="*/ 433 w 498"/>
                    <a:gd name="T61" fmla="*/ 218 h 239"/>
                    <a:gd name="T62" fmla="*/ 427 w 498"/>
                    <a:gd name="T63" fmla="*/ 239 h 239"/>
                    <a:gd name="T64" fmla="*/ 477 w 498"/>
                    <a:gd name="T65" fmla="*/ 214 h 239"/>
                    <a:gd name="T66" fmla="*/ 486 w 498"/>
                    <a:gd name="T67" fmla="*/ 184 h 239"/>
                    <a:gd name="T68" fmla="*/ 498 w 498"/>
                    <a:gd name="T69" fmla="*/ 152 h 239"/>
                    <a:gd name="T70" fmla="*/ 427 w 498"/>
                    <a:gd name="T71" fmla="*/ 165 h 239"/>
                    <a:gd name="T72" fmla="*/ 382 w 498"/>
                    <a:gd name="T73" fmla="*/ 0 h 239"/>
                    <a:gd name="T74" fmla="*/ 0 w 498"/>
                    <a:gd name="T75" fmla="*/ 70 h 239"/>
                    <a:gd name="T76" fmla="*/ 0 w 498"/>
                    <a:gd name="T77" fmla="*/ 70 h 239"/>
                    <a:gd name="T78" fmla="*/ 0 w 498"/>
                    <a:gd name="T79" fmla="*/ 7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98" h="239">
                      <a:moveTo>
                        <a:pt x="0" y="70"/>
                      </a:moveTo>
                      <a:lnTo>
                        <a:pt x="13" y="138"/>
                      </a:lnTo>
                      <a:lnTo>
                        <a:pt x="51" y="97"/>
                      </a:lnTo>
                      <a:lnTo>
                        <a:pt x="110" y="79"/>
                      </a:lnTo>
                      <a:lnTo>
                        <a:pt x="121" y="62"/>
                      </a:lnTo>
                      <a:lnTo>
                        <a:pt x="154" y="59"/>
                      </a:lnTo>
                      <a:lnTo>
                        <a:pt x="195" y="91"/>
                      </a:lnTo>
                      <a:lnTo>
                        <a:pt x="224" y="98"/>
                      </a:lnTo>
                      <a:lnTo>
                        <a:pt x="277" y="148"/>
                      </a:lnTo>
                      <a:lnTo>
                        <a:pt x="258" y="193"/>
                      </a:lnTo>
                      <a:lnTo>
                        <a:pt x="266" y="214"/>
                      </a:lnTo>
                      <a:lnTo>
                        <a:pt x="289" y="205"/>
                      </a:lnTo>
                      <a:lnTo>
                        <a:pt x="309" y="205"/>
                      </a:lnTo>
                      <a:lnTo>
                        <a:pt x="321" y="218"/>
                      </a:lnTo>
                      <a:lnTo>
                        <a:pt x="346" y="218"/>
                      </a:lnTo>
                      <a:lnTo>
                        <a:pt x="355" y="214"/>
                      </a:lnTo>
                      <a:lnTo>
                        <a:pt x="338" y="173"/>
                      </a:lnTo>
                      <a:lnTo>
                        <a:pt x="336" y="97"/>
                      </a:lnTo>
                      <a:lnTo>
                        <a:pt x="315" y="85"/>
                      </a:lnTo>
                      <a:lnTo>
                        <a:pt x="355" y="49"/>
                      </a:lnTo>
                      <a:lnTo>
                        <a:pt x="357" y="28"/>
                      </a:lnTo>
                      <a:lnTo>
                        <a:pt x="380" y="30"/>
                      </a:lnTo>
                      <a:lnTo>
                        <a:pt x="351" y="78"/>
                      </a:lnTo>
                      <a:lnTo>
                        <a:pt x="368" y="133"/>
                      </a:lnTo>
                      <a:lnTo>
                        <a:pt x="376" y="150"/>
                      </a:lnTo>
                      <a:lnTo>
                        <a:pt x="387" y="157"/>
                      </a:lnTo>
                      <a:lnTo>
                        <a:pt x="365" y="155"/>
                      </a:lnTo>
                      <a:lnTo>
                        <a:pt x="372" y="190"/>
                      </a:lnTo>
                      <a:lnTo>
                        <a:pt x="412" y="214"/>
                      </a:lnTo>
                      <a:lnTo>
                        <a:pt x="422" y="218"/>
                      </a:lnTo>
                      <a:lnTo>
                        <a:pt x="433" y="218"/>
                      </a:lnTo>
                      <a:lnTo>
                        <a:pt x="427" y="239"/>
                      </a:lnTo>
                      <a:lnTo>
                        <a:pt x="477" y="214"/>
                      </a:lnTo>
                      <a:lnTo>
                        <a:pt x="486" y="184"/>
                      </a:lnTo>
                      <a:lnTo>
                        <a:pt x="498" y="152"/>
                      </a:lnTo>
                      <a:lnTo>
                        <a:pt x="427" y="165"/>
                      </a:lnTo>
                      <a:lnTo>
                        <a:pt x="382" y="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52" name="Freeform 156"/>
                <p:cNvSpPr>
                  <a:spLocks/>
                </p:cNvSpPr>
                <p:nvPr/>
              </p:nvSpPr>
              <p:spPr bwMode="auto">
                <a:xfrm>
                  <a:off x="3417" y="2307"/>
                  <a:ext cx="667" cy="367"/>
                </a:xfrm>
                <a:custGeom>
                  <a:avLst/>
                  <a:gdLst>
                    <a:gd name="T0" fmla="*/ 78 w 844"/>
                    <a:gd name="T1" fmla="*/ 416 h 466"/>
                    <a:gd name="T2" fmla="*/ 78 w 844"/>
                    <a:gd name="T3" fmla="*/ 405 h 466"/>
                    <a:gd name="T4" fmla="*/ 133 w 844"/>
                    <a:gd name="T5" fmla="*/ 352 h 466"/>
                    <a:gd name="T6" fmla="*/ 164 w 844"/>
                    <a:gd name="T7" fmla="*/ 318 h 466"/>
                    <a:gd name="T8" fmla="*/ 194 w 844"/>
                    <a:gd name="T9" fmla="*/ 352 h 466"/>
                    <a:gd name="T10" fmla="*/ 287 w 844"/>
                    <a:gd name="T11" fmla="*/ 316 h 466"/>
                    <a:gd name="T12" fmla="*/ 329 w 844"/>
                    <a:gd name="T13" fmla="*/ 308 h 466"/>
                    <a:gd name="T14" fmla="*/ 352 w 844"/>
                    <a:gd name="T15" fmla="*/ 281 h 466"/>
                    <a:gd name="T16" fmla="*/ 388 w 844"/>
                    <a:gd name="T17" fmla="*/ 139 h 466"/>
                    <a:gd name="T18" fmla="*/ 428 w 844"/>
                    <a:gd name="T19" fmla="*/ 156 h 466"/>
                    <a:gd name="T20" fmla="*/ 504 w 844"/>
                    <a:gd name="T21" fmla="*/ 0 h 466"/>
                    <a:gd name="T22" fmla="*/ 563 w 844"/>
                    <a:gd name="T23" fmla="*/ 34 h 466"/>
                    <a:gd name="T24" fmla="*/ 572 w 844"/>
                    <a:gd name="T25" fmla="*/ 6 h 466"/>
                    <a:gd name="T26" fmla="*/ 601 w 844"/>
                    <a:gd name="T27" fmla="*/ 13 h 466"/>
                    <a:gd name="T28" fmla="*/ 654 w 844"/>
                    <a:gd name="T29" fmla="*/ 63 h 466"/>
                    <a:gd name="T30" fmla="*/ 635 w 844"/>
                    <a:gd name="T31" fmla="*/ 108 h 466"/>
                    <a:gd name="T32" fmla="*/ 643 w 844"/>
                    <a:gd name="T33" fmla="*/ 129 h 466"/>
                    <a:gd name="T34" fmla="*/ 666 w 844"/>
                    <a:gd name="T35" fmla="*/ 120 h 466"/>
                    <a:gd name="T36" fmla="*/ 683 w 844"/>
                    <a:gd name="T37" fmla="*/ 141 h 466"/>
                    <a:gd name="T38" fmla="*/ 764 w 844"/>
                    <a:gd name="T39" fmla="*/ 167 h 466"/>
                    <a:gd name="T40" fmla="*/ 688 w 844"/>
                    <a:gd name="T41" fmla="*/ 164 h 466"/>
                    <a:gd name="T42" fmla="*/ 768 w 844"/>
                    <a:gd name="T43" fmla="*/ 234 h 466"/>
                    <a:gd name="T44" fmla="*/ 717 w 844"/>
                    <a:gd name="T45" fmla="*/ 226 h 466"/>
                    <a:gd name="T46" fmla="*/ 820 w 844"/>
                    <a:gd name="T47" fmla="*/ 291 h 466"/>
                    <a:gd name="T48" fmla="*/ 844 w 844"/>
                    <a:gd name="T49" fmla="*/ 335 h 466"/>
                    <a:gd name="T50" fmla="*/ 827 w 844"/>
                    <a:gd name="T51" fmla="*/ 329 h 466"/>
                    <a:gd name="T52" fmla="*/ 823 w 844"/>
                    <a:gd name="T53" fmla="*/ 340 h 466"/>
                    <a:gd name="T54" fmla="*/ 491 w 844"/>
                    <a:gd name="T55" fmla="*/ 403 h 466"/>
                    <a:gd name="T56" fmla="*/ 217 w 844"/>
                    <a:gd name="T57" fmla="*/ 437 h 466"/>
                    <a:gd name="T58" fmla="*/ 0 w 844"/>
                    <a:gd name="T59" fmla="*/ 466 h 466"/>
                    <a:gd name="T60" fmla="*/ 78 w 844"/>
                    <a:gd name="T61" fmla="*/ 416 h 466"/>
                    <a:gd name="T62" fmla="*/ 78 w 844"/>
                    <a:gd name="T63" fmla="*/ 416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44" h="466">
                      <a:moveTo>
                        <a:pt x="78" y="416"/>
                      </a:moveTo>
                      <a:lnTo>
                        <a:pt x="78" y="405"/>
                      </a:lnTo>
                      <a:lnTo>
                        <a:pt x="133" y="352"/>
                      </a:lnTo>
                      <a:lnTo>
                        <a:pt x="164" y="318"/>
                      </a:lnTo>
                      <a:lnTo>
                        <a:pt x="194" y="352"/>
                      </a:lnTo>
                      <a:lnTo>
                        <a:pt x="287" y="316"/>
                      </a:lnTo>
                      <a:lnTo>
                        <a:pt x="329" y="308"/>
                      </a:lnTo>
                      <a:lnTo>
                        <a:pt x="352" y="281"/>
                      </a:lnTo>
                      <a:lnTo>
                        <a:pt x="388" y="139"/>
                      </a:lnTo>
                      <a:lnTo>
                        <a:pt x="428" y="156"/>
                      </a:lnTo>
                      <a:lnTo>
                        <a:pt x="504" y="0"/>
                      </a:lnTo>
                      <a:lnTo>
                        <a:pt x="563" y="34"/>
                      </a:lnTo>
                      <a:lnTo>
                        <a:pt x="572" y="6"/>
                      </a:lnTo>
                      <a:lnTo>
                        <a:pt x="601" y="13"/>
                      </a:lnTo>
                      <a:lnTo>
                        <a:pt x="654" y="63"/>
                      </a:lnTo>
                      <a:lnTo>
                        <a:pt x="635" y="108"/>
                      </a:lnTo>
                      <a:lnTo>
                        <a:pt x="643" y="129"/>
                      </a:lnTo>
                      <a:lnTo>
                        <a:pt x="666" y="120"/>
                      </a:lnTo>
                      <a:lnTo>
                        <a:pt x="683" y="141"/>
                      </a:lnTo>
                      <a:lnTo>
                        <a:pt x="764" y="167"/>
                      </a:lnTo>
                      <a:lnTo>
                        <a:pt x="688" y="164"/>
                      </a:lnTo>
                      <a:lnTo>
                        <a:pt x="768" y="234"/>
                      </a:lnTo>
                      <a:lnTo>
                        <a:pt x="717" y="226"/>
                      </a:lnTo>
                      <a:lnTo>
                        <a:pt x="820" y="291"/>
                      </a:lnTo>
                      <a:lnTo>
                        <a:pt x="844" y="335"/>
                      </a:lnTo>
                      <a:lnTo>
                        <a:pt x="827" y="329"/>
                      </a:lnTo>
                      <a:lnTo>
                        <a:pt x="823" y="340"/>
                      </a:lnTo>
                      <a:lnTo>
                        <a:pt x="491" y="403"/>
                      </a:lnTo>
                      <a:lnTo>
                        <a:pt x="217" y="437"/>
                      </a:lnTo>
                      <a:lnTo>
                        <a:pt x="0" y="466"/>
                      </a:lnTo>
                      <a:lnTo>
                        <a:pt x="78" y="416"/>
                      </a:lnTo>
                      <a:lnTo>
                        <a:pt x="78" y="41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53" name="Freeform 157"/>
                <p:cNvSpPr>
                  <a:spLocks/>
                </p:cNvSpPr>
                <p:nvPr/>
              </p:nvSpPr>
              <p:spPr bwMode="auto">
                <a:xfrm>
                  <a:off x="4055" y="2409"/>
                  <a:ext cx="35" cy="92"/>
                </a:xfrm>
                <a:custGeom>
                  <a:avLst/>
                  <a:gdLst>
                    <a:gd name="T0" fmla="*/ 0 w 46"/>
                    <a:gd name="T1" fmla="*/ 116 h 116"/>
                    <a:gd name="T2" fmla="*/ 15 w 46"/>
                    <a:gd name="T3" fmla="*/ 84 h 116"/>
                    <a:gd name="T4" fmla="*/ 32 w 46"/>
                    <a:gd name="T5" fmla="*/ 65 h 116"/>
                    <a:gd name="T6" fmla="*/ 46 w 46"/>
                    <a:gd name="T7" fmla="*/ 0 h 116"/>
                    <a:gd name="T8" fmla="*/ 17 w 46"/>
                    <a:gd name="T9" fmla="*/ 16 h 116"/>
                    <a:gd name="T10" fmla="*/ 0 w 46"/>
                    <a:gd name="T11" fmla="*/ 76 h 116"/>
                    <a:gd name="T12" fmla="*/ 0 w 46"/>
                    <a:gd name="T13" fmla="*/ 116 h 116"/>
                    <a:gd name="T14" fmla="*/ 0 w 46"/>
                    <a:gd name="T15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116">
                      <a:moveTo>
                        <a:pt x="0" y="116"/>
                      </a:moveTo>
                      <a:lnTo>
                        <a:pt x="15" y="84"/>
                      </a:lnTo>
                      <a:lnTo>
                        <a:pt x="32" y="65"/>
                      </a:lnTo>
                      <a:lnTo>
                        <a:pt x="46" y="0"/>
                      </a:lnTo>
                      <a:lnTo>
                        <a:pt x="17" y="16"/>
                      </a:lnTo>
                      <a:lnTo>
                        <a:pt x="0" y="76"/>
                      </a:lnTo>
                      <a:lnTo>
                        <a:pt x="0" y="116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54" name="Freeform 158"/>
                <p:cNvSpPr>
                  <a:spLocks/>
                </p:cNvSpPr>
                <p:nvPr/>
              </p:nvSpPr>
              <p:spPr bwMode="auto">
                <a:xfrm>
                  <a:off x="3379" y="2575"/>
                  <a:ext cx="736" cy="322"/>
                </a:xfrm>
                <a:custGeom>
                  <a:avLst/>
                  <a:gdLst>
                    <a:gd name="T0" fmla="*/ 0 w 931"/>
                    <a:gd name="T1" fmla="*/ 350 h 407"/>
                    <a:gd name="T2" fmla="*/ 133 w 931"/>
                    <a:gd name="T3" fmla="*/ 333 h 407"/>
                    <a:gd name="T4" fmla="*/ 213 w 931"/>
                    <a:gd name="T5" fmla="*/ 295 h 407"/>
                    <a:gd name="T6" fmla="*/ 361 w 931"/>
                    <a:gd name="T7" fmla="*/ 280 h 407"/>
                    <a:gd name="T8" fmla="*/ 422 w 931"/>
                    <a:gd name="T9" fmla="*/ 318 h 407"/>
                    <a:gd name="T10" fmla="*/ 519 w 931"/>
                    <a:gd name="T11" fmla="*/ 304 h 407"/>
                    <a:gd name="T12" fmla="*/ 665 w 931"/>
                    <a:gd name="T13" fmla="*/ 407 h 407"/>
                    <a:gd name="T14" fmla="*/ 722 w 931"/>
                    <a:gd name="T15" fmla="*/ 394 h 407"/>
                    <a:gd name="T16" fmla="*/ 804 w 931"/>
                    <a:gd name="T17" fmla="*/ 276 h 407"/>
                    <a:gd name="T18" fmla="*/ 870 w 931"/>
                    <a:gd name="T19" fmla="*/ 251 h 407"/>
                    <a:gd name="T20" fmla="*/ 889 w 931"/>
                    <a:gd name="T21" fmla="*/ 217 h 407"/>
                    <a:gd name="T22" fmla="*/ 819 w 931"/>
                    <a:gd name="T23" fmla="*/ 228 h 407"/>
                    <a:gd name="T24" fmla="*/ 800 w 931"/>
                    <a:gd name="T25" fmla="*/ 206 h 407"/>
                    <a:gd name="T26" fmla="*/ 844 w 931"/>
                    <a:gd name="T27" fmla="*/ 194 h 407"/>
                    <a:gd name="T28" fmla="*/ 842 w 931"/>
                    <a:gd name="T29" fmla="*/ 179 h 407"/>
                    <a:gd name="T30" fmla="*/ 794 w 931"/>
                    <a:gd name="T31" fmla="*/ 162 h 407"/>
                    <a:gd name="T32" fmla="*/ 857 w 931"/>
                    <a:gd name="T33" fmla="*/ 139 h 407"/>
                    <a:gd name="T34" fmla="*/ 853 w 931"/>
                    <a:gd name="T35" fmla="*/ 164 h 407"/>
                    <a:gd name="T36" fmla="*/ 893 w 931"/>
                    <a:gd name="T37" fmla="*/ 164 h 407"/>
                    <a:gd name="T38" fmla="*/ 916 w 931"/>
                    <a:gd name="T39" fmla="*/ 120 h 407"/>
                    <a:gd name="T40" fmla="*/ 931 w 931"/>
                    <a:gd name="T41" fmla="*/ 118 h 407"/>
                    <a:gd name="T42" fmla="*/ 922 w 931"/>
                    <a:gd name="T43" fmla="*/ 82 h 407"/>
                    <a:gd name="T44" fmla="*/ 893 w 931"/>
                    <a:gd name="T45" fmla="*/ 118 h 407"/>
                    <a:gd name="T46" fmla="*/ 865 w 931"/>
                    <a:gd name="T47" fmla="*/ 36 h 407"/>
                    <a:gd name="T48" fmla="*/ 884 w 931"/>
                    <a:gd name="T49" fmla="*/ 33 h 407"/>
                    <a:gd name="T50" fmla="*/ 910 w 931"/>
                    <a:gd name="T51" fmla="*/ 55 h 407"/>
                    <a:gd name="T52" fmla="*/ 891 w 931"/>
                    <a:gd name="T53" fmla="*/ 17 h 407"/>
                    <a:gd name="T54" fmla="*/ 870 w 931"/>
                    <a:gd name="T55" fmla="*/ 0 h 407"/>
                    <a:gd name="T56" fmla="*/ 538 w 931"/>
                    <a:gd name="T57" fmla="*/ 63 h 407"/>
                    <a:gd name="T58" fmla="*/ 264 w 931"/>
                    <a:gd name="T59" fmla="*/ 97 h 407"/>
                    <a:gd name="T60" fmla="*/ 226 w 931"/>
                    <a:gd name="T61" fmla="*/ 171 h 407"/>
                    <a:gd name="T62" fmla="*/ 165 w 931"/>
                    <a:gd name="T63" fmla="*/ 185 h 407"/>
                    <a:gd name="T64" fmla="*/ 138 w 931"/>
                    <a:gd name="T65" fmla="*/ 221 h 407"/>
                    <a:gd name="T66" fmla="*/ 32 w 931"/>
                    <a:gd name="T67" fmla="*/ 284 h 407"/>
                    <a:gd name="T68" fmla="*/ 26 w 931"/>
                    <a:gd name="T69" fmla="*/ 306 h 407"/>
                    <a:gd name="T70" fmla="*/ 0 w 931"/>
                    <a:gd name="T71" fmla="*/ 320 h 407"/>
                    <a:gd name="T72" fmla="*/ 0 w 931"/>
                    <a:gd name="T73" fmla="*/ 350 h 407"/>
                    <a:gd name="T74" fmla="*/ 0 w 931"/>
                    <a:gd name="T75" fmla="*/ 350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31" h="407">
                      <a:moveTo>
                        <a:pt x="0" y="350"/>
                      </a:moveTo>
                      <a:lnTo>
                        <a:pt x="133" y="333"/>
                      </a:lnTo>
                      <a:lnTo>
                        <a:pt x="213" y="295"/>
                      </a:lnTo>
                      <a:lnTo>
                        <a:pt x="361" y="280"/>
                      </a:lnTo>
                      <a:lnTo>
                        <a:pt x="422" y="318"/>
                      </a:lnTo>
                      <a:lnTo>
                        <a:pt x="519" y="304"/>
                      </a:lnTo>
                      <a:lnTo>
                        <a:pt x="665" y="407"/>
                      </a:lnTo>
                      <a:lnTo>
                        <a:pt x="722" y="394"/>
                      </a:lnTo>
                      <a:lnTo>
                        <a:pt x="804" y="276"/>
                      </a:lnTo>
                      <a:lnTo>
                        <a:pt x="870" y="251"/>
                      </a:lnTo>
                      <a:lnTo>
                        <a:pt x="889" y="217"/>
                      </a:lnTo>
                      <a:lnTo>
                        <a:pt x="819" y="228"/>
                      </a:lnTo>
                      <a:lnTo>
                        <a:pt x="800" y="206"/>
                      </a:lnTo>
                      <a:lnTo>
                        <a:pt x="844" y="194"/>
                      </a:lnTo>
                      <a:lnTo>
                        <a:pt x="842" y="179"/>
                      </a:lnTo>
                      <a:lnTo>
                        <a:pt x="794" y="162"/>
                      </a:lnTo>
                      <a:lnTo>
                        <a:pt x="857" y="139"/>
                      </a:lnTo>
                      <a:lnTo>
                        <a:pt x="853" y="164"/>
                      </a:lnTo>
                      <a:lnTo>
                        <a:pt x="893" y="164"/>
                      </a:lnTo>
                      <a:lnTo>
                        <a:pt x="916" y="120"/>
                      </a:lnTo>
                      <a:lnTo>
                        <a:pt x="931" y="118"/>
                      </a:lnTo>
                      <a:lnTo>
                        <a:pt x="922" y="82"/>
                      </a:lnTo>
                      <a:lnTo>
                        <a:pt x="893" y="118"/>
                      </a:lnTo>
                      <a:lnTo>
                        <a:pt x="865" y="36"/>
                      </a:lnTo>
                      <a:lnTo>
                        <a:pt x="884" y="33"/>
                      </a:lnTo>
                      <a:lnTo>
                        <a:pt x="910" y="55"/>
                      </a:lnTo>
                      <a:lnTo>
                        <a:pt x="891" y="17"/>
                      </a:lnTo>
                      <a:lnTo>
                        <a:pt x="870" y="0"/>
                      </a:lnTo>
                      <a:lnTo>
                        <a:pt x="538" y="63"/>
                      </a:lnTo>
                      <a:lnTo>
                        <a:pt x="264" y="97"/>
                      </a:lnTo>
                      <a:lnTo>
                        <a:pt x="226" y="171"/>
                      </a:lnTo>
                      <a:lnTo>
                        <a:pt x="165" y="185"/>
                      </a:lnTo>
                      <a:lnTo>
                        <a:pt x="138" y="221"/>
                      </a:lnTo>
                      <a:lnTo>
                        <a:pt x="32" y="284"/>
                      </a:lnTo>
                      <a:lnTo>
                        <a:pt x="26" y="306"/>
                      </a:lnTo>
                      <a:lnTo>
                        <a:pt x="0" y="320"/>
                      </a:lnTo>
                      <a:lnTo>
                        <a:pt x="0" y="350"/>
                      </a:lnTo>
                      <a:lnTo>
                        <a:pt x="0" y="35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55" name="Freeform 159"/>
                <p:cNvSpPr>
                  <a:spLocks/>
                </p:cNvSpPr>
                <p:nvPr/>
              </p:nvSpPr>
              <p:spPr bwMode="auto">
                <a:xfrm>
                  <a:off x="3466" y="2796"/>
                  <a:ext cx="439" cy="325"/>
                </a:xfrm>
                <a:custGeom>
                  <a:avLst/>
                  <a:gdLst>
                    <a:gd name="T0" fmla="*/ 23 w 555"/>
                    <a:gd name="T1" fmla="*/ 53 h 412"/>
                    <a:gd name="T2" fmla="*/ 103 w 555"/>
                    <a:gd name="T3" fmla="*/ 15 h 412"/>
                    <a:gd name="T4" fmla="*/ 251 w 555"/>
                    <a:gd name="T5" fmla="*/ 0 h 412"/>
                    <a:gd name="T6" fmla="*/ 312 w 555"/>
                    <a:gd name="T7" fmla="*/ 38 h 412"/>
                    <a:gd name="T8" fmla="*/ 409 w 555"/>
                    <a:gd name="T9" fmla="*/ 24 h 412"/>
                    <a:gd name="T10" fmla="*/ 555 w 555"/>
                    <a:gd name="T11" fmla="*/ 127 h 412"/>
                    <a:gd name="T12" fmla="*/ 490 w 555"/>
                    <a:gd name="T13" fmla="*/ 205 h 412"/>
                    <a:gd name="T14" fmla="*/ 494 w 555"/>
                    <a:gd name="T15" fmla="*/ 239 h 412"/>
                    <a:gd name="T16" fmla="*/ 382 w 555"/>
                    <a:gd name="T17" fmla="*/ 340 h 412"/>
                    <a:gd name="T18" fmla="*/ 365 w 555"/>
                    <a:gd name="T19" fmla="*/ 344 h 412"/>
                    <a:gd name="T20" fmla="*/ 355 w 555"/>
                    <a:gd name="T21" fmla="*/ 374 h 412"/>
                    <a:gd name="T22" fmla="*/ 333 w 555"/>
                    <a:gd name="T23" fmla="*/ 357 h 412"/>
                    <a:gd name="T24" fmla="*/ 354 w 555"/>
                    <a:gd name="T25" fmla="*/ 384 h 412"/>
                    <a:gd name="T26" fmla="*/ 333 w 555"/>
                    <a:gd name="T27" fmla="*/ 412 h 412"/>
                    <a:gd name="T28" fmla="*/ 312 w 555"/>
                    <a:gd name="T29" fmla="*/ 408 h 412"/>
                    <a:gd name="T30" fmla="*/ 236 w 555"/>
                    <a:gd name="T31" fmla="*/ 291 h 412"/>
                    <a:gd name="T32" fmla="*/ 72 w 555"/>
                    <a:gd name="T33" fmla="*/ 142 h 412"/>
                    <a:gd name="T34" fmla="*/ 0 w 555"/>
                    <a:gd name="T35" fmla="*/ 97 h 412"/>
                    <a:gd name="T36" fmla="*/ 23 w 555"/>
                    <a:gd name="T37" fmla="*/ 53 h 412"/>
                    <a:gd name="T38" fmla="*/ 23 w 555"/>
                    <a:gd name="T39" fmla="*/ 53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55" h="412">
                      <a:moveTo>
                        <a:pt x="23" y="53"/>
                      </a:moveTo>
                      <a:lnTo>
                        <a:pt x="103" y="15"/>
                      </a:lnTo>
                      <a:lnTo>
                        <a:pt x="251" y="0"/>
                      </a:lnTo>
                      <a:lnTo>
                        <a:pt x="312" y="38"/>
                      </a:lnTo>
                      <a:lnTo>
                        <a:pt x="409" y="24"/>
                      </a:lnTo>
                      <a:lnTo>
                        <a:pt x="555" y="127"/>
                      </a:lnTo>
                      <a:lnTo>
                        <a:pt x="490" y="205"/>
                      </a:lnTo>
                      <a:lnTo>
                        <a:pt x="494" y="239"/>
                      </a:lnTo>
                      <a:lnTo>
                        <a:pt x="382" y="340"/>
                      </a:lnTo>
                      <a:lnTo>
                        <a:pt x="365" y="344"/>
                      </a:lnTo>
                      <a:lnTo>
                        <a:pt x="355" y="374"/>
                      </a:lnTo>
                      <a:lnTo>
                        <a:pt x="333" y="357"/>
                      </a:lnTo>
                      <a:lnTo>
                        <a:pt x="354" y="384"/>
                      </a:lnTo>
                      <a:lnTo>
                        <a:pt x="333" y="412"/>
                      </a:lnTo>
                      <a:lnTo>
                        <a:pt x="312" y="408"/>
                      </a:lnTo>
                      <a:lnTo>
                        <a:pt x="236" y="291"/>
                      </a:lnTo>
                      <a:lnTo>
                        <a:pt x="72" y="142"/>
                      </a:lnTo>
                      <a:lnTo>
                        <a:pt x="0" y="97"/>
                      </a:lnTo>
                      <a:lnTo>
                        <a:pt x="23" y="53"/>
                      </a:lnTo>
                      <a:lnTo>
                        <a:pt x="23" y="53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56" name="Freeform 160"/>
                <p:cNvSpPr>
                  <a:spLocks/>
                </p:cNvSpPr>
                <p:nvPr/>
              </p:nvSpPr>
              <p:spPr bwMode="auto">
                <a:xfrm>
                  <a:off x="4016" y="2226"/>
                  <a:ext cx="91" cy="144"/>
                </a:xfrm>
                <a:custGeom>
                  <a:avLst/>
                  <a:gdLst>
                    <a:gd name="T0" fmla="*/ 0 w 116"/>
                    <a:gd name="T1" fmla="*/ 17 h 182"/>
                    <a:gd name="T2" fmla="*/ 15 w 116"/>
                    <a:gd name="T3" fmla="*/ 0 h 182"/>
                    <a:gd name="T4" fmla="*/ 38 w 116"/>
                    <a:gd name="T5" fmla="*/ 0 h 182"/>
                    <a:gd name="T6" fmla="*/ 30 w 116"/>
                    <a:gd name="T7" fmla="*/ 17 h 182"/>
                    <a:gd name="T8" fmla="*/ 24 w 116"/>
                    <a:gd name="T9" fmla="*/ 24 h 182"/>
                    <a:gd name="T10" fmla="*/ 28 w 116"/>
                    <a:gd name="T11" fmla="*/ 45 h 182"/>
                    <a:gd name="T12" fmla="*/ 57 w 116"/>
                    <a:gd name="T13" fmla="*/ 74 h 182"/>
                    <a:gd name="T14" fmla="*/ 61 w 116"/>
                    <a:gd name="T15" fmla="*/ 95 h 182"/>
                    <a:gd name="T16" fmla="*/ 83 w 116"/>
                    <a:gd name="T17" fmla="*/ 121 h 182"/>
                    <a:gd name="T18" fmla="*/ 102 w 116"/>
                    <a:gd name="T19" fmla="*/ 127 h 182"/>
                    <a:gd name="T20" fmla="*/ 110 w 116"/>
                    <a:gd name="T21" fmla="*/ 144 h 182"/>
                    <a:gd name="T22" fmla="*/ 95 w 116"/>
                    <a:gd name="T23" fmla="*/ 157 h 182"/>
                    <a:gd name="T24" fmla="*/ 110 w 116"/>
                    <a:gd name="T25" fmla="*/ 155 h 182"/>
                    <a:gd name="T26" fmla="*/ 116 w 116"/>
                    <a:gd name="T27" fmla="*/ 169 h 182"/>
                    <a:gd name="T28" fmla="*/ 45 w 116"/>
                    <a:gd name="T29" fmla="*/ 182 h 182"/>
                    <a:gd name="T30" fmla="*/ 0 w 116"/>
                    <a:gd name="T31" fmla="*/ 17 h 182"/>
                    <a:gd name="T32" fmla="*/ 0 w 116"/>
                    <a:gd name="T33" fmla="*/ 17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6" h="182">
                      <a:moveTo>
                        <a:pt x="0" y="17"/>
                      </a:moveTo>
                      <a:lnTo>
                        <a:pt x="15" y="0"/>
                      </a:lnTo>
                      <a:lnTo>
                        <a:pt x="38" y="0"/>
                      </a:lnTo>
                      <a:lnTo>
                        <a:pt x="30" y="17"/>
                      </a:lnTo>
                      <a:lnTo>
                        <a:pt x="24" y="24"/>
                      </a:lnTo>
                      <a:lnTo>
                        <a:pt x="28" y="45"/>
                      </a:lnTo>
                      <a:lnTo>
                        <a:pt x="57" y="74"/>
                      </a:lnTo>
                      <a:lnTo>
                        <a:pt x="61" y="95"/>
                      </a:lnTo>
                      <a:lnTo>
                        <a:pt x="83" y="121"/>
                      </a:lnTo>
                      <a:lnTo>
                        <a:pt x="102" y="127"/>
                      </a:lnTo>
                      <a:lnTo>
                        <a:pt x="110" y="144"/>
                      </a:lnTo>
                      <a:lnTo>
                        <a:pt x="95" y="157"/>
                      </a:lnTo>
                      <a:lnTo>
                        <a:pt x="110" y="155"/>
                      </a:lnTo>
                      <a:lnTo>
                        <a:pt x="116" y="169"/>
                      </a:lnTo>
                      <a:lnTo>
                        <a:pt x="45" y="182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57" name="Freeform 161"/>
                <p:cNvSpPr>
                  <a:spLocks/>
                </p:cNvSpPr>
                <p:nvPr/>
              </p:nvSpPr>
              <p:spPr bwMode="auto">
                <a:xfrm>
                  <a:off x="3592" y="1995"/>
                  <a:ext cx="499" cy="315"/>
                </a:xfrm>
                <a:custGeom>
                  <a:avLst/>
                  <a:gdLst>
                    <a:gd name="T0" fmla="*/ 49 w 633"/>
                    <a:gd name="T1" fmla="*/ 397 h 397"/>
                    <a:gd name="T2" fmla="*/ 154 w 633"/>
                    <a:gd name="T3" fmla="*/ 378 h 397"/>
                    <a:gd name="T4" fmla="*/ 536 w 633"/>
                    <a:gd name="T5" fmla="*/ 308 h 397"/>
                    <a:gd name="T6" fmla="*/ 551 w 633"/>
                    <a:gd name="T7" fmla="*/ 291 h 397"/>
                    <a:gd name="T8" fmla="*/ 574 w 633"/>
                    <a:gd name="T9" fmla="*/ 291 h 397"/>
                    <a:gd name="T10" fmla="*/ 598 w 633"/>
                    <a:gd name="T11" fmla="*/ 273 h 397"/>
                    <a:gd name="T12" fmla="*/ 633 w 633"/>
                    <a:gd name="T13" fmla="*/ 228 h 397"/>
                    <a:gd name="T14" fmla="*/ 572 w 633"/>
                    <a:gd name="T15" fmla="*/ 178 h 397"/>
                    <a:gd name="T16" fmla="*/ 570 w 633"/>
                    <a:gd name="T17" fmla="*/ 133 h 397"/>
                    <a:gd name="T18" fmla="*/ 598 w 633"/>
                    <a:gd name="T19" fmla="*/ 68 h 397"/>
                    <a:gd name="T20" fmla="*/ 557 w 633"/>
                    <a:gd name="T21" fmla="*/ 45 h 397"/>
                    <a:gd name="T22" fmla="*/ 511 w 633"/>
                    <a:gd name="T23" fmla="*/ 0 h 397"/>
                    <a:gd name="T24" fmla="*/ 89 w 633"/>
                    <a:gd name="T25" fmla="*/ 78 h 397"/>
                    <a:gd name="T26" fmla="*/ 68 w 633"/>
                    <a:gd name="T27" fmla="*/ 45 h 397"/>
                    <a:gd name="T28" fmla="*/ 0 w 633"/>
                    <a:gd name="T29" fmla="*/ 97 h 397"/>
                    <a:gd name="T30" fmla="*/ 49 w 633"/>
                    <a:gd name="T31" fmla="*/ 397 h 397"/>
                    <a:gd name="T32" fmla="*/ 49 w 633"/>
                    <a:gd name="T33" fmla="*/ 397 h 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3" h="397">
                      <a:moveTo>
                        <a:pt x="49" y="397"/>
                      </a:moveTo>
                      <a:lnTo>
                        <a:pt x="154" y="378"/>
                      </a:lnTo>
                      <a:lnTo>
                        <a:pt x="536" y="308"/>
                      </a:lnTo>
                      <a:lnTo>
                        <a:pt x="551" y="291"/>
                      </a:lnTo>
                      <a:lnTo>
                        <a:pt x="574" y="291"/>
                      </a:lnTo>
                      <a:lnTo>
                        <a:pt x="598" y="273"/>
                      </a:lnTo>
                      <a:lnTo>
                        <a:pt x="633" y="228"/>
                      </a:lnTo>
                      <a:lnTo>
                        <a:pt x="572" y="178"/>
                      </a:lnTo>
                      <a:lnTo>
                        <a:pt x="570" y="133"/>
                      </a:lnTo>
                      <a:lnTo>
                        <a:pt x="598" y="68"/>
                      </a:lnTo>
                      <a:lnTo>
                        <a:pt x="557" y="45"/>
                      </a:lnTo>
                      <a:lnTo>
                        <a:pt x="511" y="0"/>
                      </a:lnTo>
                      <a:lnTo>
                        <a:pt x="89" y="78"/>
                      </a:lnTo>
                      <a:lnTo>
                        <a:pt x="68" y="45"/>
                      </a:lnTo>
                      <a:lnTo>
                        <a:pt x="0" y="97"/>
                      </a:lnTo>
                      <a:lnTo>
                        <a:pt x="49" y="397"/>
                      </a:lnTo>
                      <a:lnTo>
                        <a:pt x="49" y="39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58" name="Freeform 162"/>
                <p:cNvSpPr>
                  <a:spLocks/>
                </p:cNvSpPr>
                <p:nvPr/>
              </p:nvSpPr>
              <p:spPr bwMode="auto">
                <a:xfrm>
                  <a:off x="4039" y="2051"/>
                  <a:ext cx="109" cy="256"/>
                </a:xfrm>
                <a:custGeom>
                  <a:avLst/>
                  <a:gdLst>
                    <a:gd name="T0" fmla="*/ 8 w 137"/>
                    <a:gd name="T1" fmla="*/ 223 h 325"/>
                    <a:gd name="T2" fmla="*/ 32 w 137"/>
                    <a:gd name="T3" fmla="*/ 205 h 325"/>
                    <a:gd name="T4" fmla="*/ 67 w 137"/>
                    <a:gd name="T5" fmla="*/ 160 h 325"/>
                    <a:gd name="T6" fmla="*/ 6 w 137"/>
                    <a:gd name="T7" fmla="*/ 110 h 325"/>
                    <a:gd name="T8" fmla="*/ 4 w 137"/>
                    <a:gd name="T9" fmla="*/ 65 h 325"/>
                    <a:gd name="T10" fmla="*/ 32 w 137"/>
                    <a:gd name="T11" fmla="*/ 0 h 325"/>
                    <a:gd name="T12" fmla="*/ 126 w 137"/>
                    <a:gd name="T13" fmla="*/ 31 h 325"/>
                    <a:gd name="T14" fmla="*/ 126 w 137"/>
                    <a:gd name="T15" fmla="*/ 44 h 325"/>
                    <a:gd name="T16" fmla="*/ 116 w 137"/>
                    <a:gd name="T17" fmla="*/ 80 h 325"/>
                    <a:gd name="T18" fmla="*/ 107 w 137"/>
                    <a:gd name="T19" fmla="*/ 88 h 325"/>
                    <a:gd name="T20" fmla="*/ 103 w 137"/>
                    <a:gd name="T21" fmla="*/ 107 h 325"/>
                    <a:gd name="T22" fmla="*/ 114 w 137"/>
                    <a:gd name="T23" fmla="*/ 112 h 325"/>
                    <a:gd name="T24" fmla="*/ 137 w 137"/>
                    <a:gd name="T25" fmla="*/ 107 h 325"/>
                    <a:gd name="T26" fmla="*/ 137 w 137"/>
                    <a:gd name="T27" fmla="*/ 162 h 325"/>
                    <a:gd name="T28" fmla="*/ 137 w 137"/>
                    <a:gd name="T29" fmla="*/ 196 h 325"/>
                    <a:gd name="T30" fmla="*/ 137 w 137"/>
                    <a:gd name="T31" fmla="*/ 215 h 325"/>
                    <a:gd name="T32" fmla="*/ 129 w 137"/>
                    <a:gd name="T33" fmla="*/ 232 h 325"/>
                    <a:gd name="T34" fmla="*/ 120 w 137"/>
                    <a:gd name="T35" fmla="*/ 232 h 325"/>
                    <a:gd name="T36" fmla="*/ 124 w 137"/>
                    <a:gd name="T37" fmla="*/ 249 h 325"/>
                    <a:gd name="T38" fmla="*/ 90 w 137"/>
                    <a:gd name="T39" fmla="*/ 325 h 325"/>
                    <a:gd name="T40" fmla="*/ 80 w 137"/>
                    <a:gd name="T41" fmla="*/ 325 h 325"/>
                    <a:gd name="T42" fmla="*/ 78 w 137"/>
                    <a:gd name="T43" fmla="*/ 297 h 325"/>
                    <a:gd name="T44" fmla="*/ 53 w 137"/>
                    <a:gd name="T45" fmla="*/ 297 h 325"/>
                    <a:gd name="T46" fmla="*/ 6 w 137"/>
                    <a:gd name="T47" fmla="*/ 266 h 325"/>
                    <a:gd name="T48" fmla="*/ 0 w 137"/>
                    <a:gd name="T49" fmla="*/ 240 h 325"/>
                    <a:gd name="T50" fmla="*/ 8 w 137"/>
                    <a:gd name="T51" fmla="*/ 223 h 325"/>
                    <a:gd name="T52" fmla="*/ 8 w 137"/>
                    <a:gd name="T53" fmla="*/ 223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7" h="325">
                      <a:moveTo>
                        <a:pt x="8" y="223"/>
                      </a:moveTo>
                      <a:lnTo>
                        <a:pt x="32" y="205"/>
                      </a:lnTo>
                      <a:lnTo>
                        <a:pt x="67" y="160"/>
                      </a:lnTo>
                      <a:lnTo>
                        <a:pt x="6" y="110"/>
                      </a:lnTo>
                      <a:lnTo>
                        <a:pt x="4" y="65"/>
                      </a:lnTo>
                      <a:lnTo>
                        <a:pt x="32" y="0"/>
                      </a:lnTo>
                      <a:lnTo>
                        <a:pt x="126" y="31"/>
                      </a:lnTo>
                      <a:lnTo>
                        <a:pt x="126" y="44"/>
                      </a:lnTo>
                      <a:lnTo>
                        <a:pt x="116" y="80"/>
                      </a:lnTo>
                      <a:lnTo>
                        <a:pt x="107" y="88"/>
                      </a:lnTo>
                      <a:lnTo>
                        <a:pt x="103" y="107"/>
                      </a:lnTo>
                      <a:lnTo>
                        <a:pt x="114" y="112"/>
                      </a:lnTo>
                      <a:lnTo>
                        <a:pt x="137" y="107"/>
                      </a:lnTo>
                      <a:lnTo>
                        <a:pt x="137" y="162"/>
                      </a:lnTo>
                      <a:lnTo>
                        <a:pt x="137" y="196"/>
                      </a:lnTo>
                      <a:lnTo>
                        <a:pt x="137" y="215"/>
                      </a:lnTo>
                      <a:lnTo>
                        <a:pt x="129" y="232"/>
                      </a:lnTo>
                      <a:lnTo>
                        <a:pt x="120" y="232"/>
                      </a:lnTo>
                      <a:lnTo>
                        <a:pt x="124" y="249"/>
                      </a:lnTo>
                      <a:lnTo>
                        <a:pt x="90" y="325"/>
                      </a:lnTo>
                      <a:lnTo>
                        <a:pt x="80" y="325"/>
                      </a:lnTo>
                      <a:lnTo>
                        <a:pt x="78" y="297"/>
                      </a:lnTo>
                      <a:lnTo>
                        <a:pt x="53" y="297"/>
                      </a:lnTo>
                      <a:lnTo>
                        <a:pt x="6" y="266"/>
                      </a:lnTo>
                      <a:lnTo>
                        <a:pt x="0" y="240"/>
                      </a:lnTo>
                      <a:lnTo>
                        <a:pt x="8" y="223"/>
                      </a:lnTo>
                      <a:lnTo>
                        <a:pt x="8" y="22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59" name="Freeform 163"/>
                <p:cNvSpPr>
                  <a:spLocks/>
                </p:cNvSpPr>
                <p:nvPr/>
              </p:nvSpPr>
              <p:spPr bwMode="auto">
                <a:xfrm>
                  <a:off x="3646" y="1650"/>
                  <a:ext cx="512" cy="445"/>
                </a:xfrm>
                <a:custGeom>
                  <a:avLst/>
                  <a:gdLst>
                    <a:gd name="T0" fmla="*/ 21 w 648"/>
                    <a:gd name="T1" fmla="*/ 517 h 564"/>
                    <a:gd name="T2" fmla="*/ 443 w 648"/>
                    <a:gd name="T3" fmla="*/ 439 h 564"/>
                    <a:gd name="T4" fmla="*/ 489 w 648"/>
                    <a:gd name="T5" fmla="*/ 484 h 564"/>
                    <a:gd name="T6" fmla="*/ 530 w 648"/>
                    <a:gd name="T7" fmla="*/ 507 h 564"/>
                    <a:gd name="T8" fmla="*/ 624 w 648"/>
                    <a:gd name="T9" fmla="*/ 538 h 564"/>
                    <a:gd name="T10" fmla="*/ 631 w 648"/>
                    <a:gd name="T11" fmla="*/ 564 h 564"/>
                    <a:gd name="T12" fmla="*/ 646 w 648"/>
                    <a:gd name="T13" fmla="*/ 530 h 564"/>
                    <a:gd name="T14" fmla="*/ 648 w 648"/>
                    <a:gd name="T15" fmla="*/ 481 h 564"/>
                    <a:gd name="T16" fmla="*/ 631 w 648"/>
                    <a:gd name="T17" fmla="*/ 391 h 564"/>
                    <a:gd name="T18" fmla="*/ 629 w 648"/>
                    <a:gd name="T19" fmla="*/ 296 h 564"/>
                    <a:gd name="T20" fmla="*/ 586 w 648"/>
                    <a:gd name="T21" fmla="*/ 157 h 564"/>
                    <a:gd name="T22" fmla="*/ 578 w 648"/>
                    <a:gd name="T23" fmla="*/ 97 h 564"/>
                    <a:gd name="T24" fmla="*/ 549 w 648"/>
                    <a:gd name="T25" fmla="*/ 0 h 564"/>
                    <a:gd name="T26" fmla="*/ 413 w 648"/>
                    <a:gd name="T27" fmla="*/ 30 h 564"/>
                    <a:gd name="T28" fmla="*/ 337 w 648"/>
                    <a:gd name="T29" fmla="*/ 112 h 564"/>
                    <a:gd name="T30" fmla="*/ 333 w 648"/>
                    <a:gd name="T31" fmla="*/ 133 h 564"/>
                    <a:gd name="T32" fmla="*/ 289 w 648"/>
                    <a:gd name="T33" fmla="*/ 180 h 564"/>
                    <a:gd name="T34" fmla="*/ 300 w 648"/>
                    <a:gd name="T35" fmla="*/ 197 h 564"/>
                    <a:gd name="T36" fmla="*/ 308 w 648"/>
                    <a:gd name="T37" fmla="*/ 211 h 564"/>
                    <a:gd name="T38" fmla="*/ 302 w 648"/>
                    <a:gd name="T39" fmla="*/ 214 h 564"/>
                    <a:gd name="T40" fmla="*/ 316 w 648"/>
                    <a:gd name="T41" fmla="*/ 233 h 564"/>
                    <a:gd name="T42" fmla="*/ 318 w 648"/>
                    <a:gd name="T43" fmla="*/ 251 h 564"/>
                    <a:gd name="T44" fmla="*/ 276 w 648"/>
                    <a:gd name="T45" fmla="*/ 289 h 564"/>
                    <a:gd name="T46" fmla="*/ 213 w 648"/>
                    <a:gd name="T47" fmla="*/ 308 h 564"/>
                    <a:gd name="T48" fmla="*/ 198 w 648"/>
                    <a:gd name="T49" fmla="*/ 319 h 564"/>
                    <a:gd name="T50" fmla="*/ 173 w 648"/>
                    <a:gd name="T51" fmla="*/ 309 h 564"/>
                    <a:gd name="T52" fmla="*/ 105 w 648"/>
                    <a:gd name="T53" fmla="*/ 317 h 564"/>
                    <a:gd name="T54" fmla="*/ 51 w 648"/>
                    <a:gd name="T55" fmla="*/ 338 h 564"/>
                    <a:gd name="T56" fmla="*/ 51 w 648"/>
                    <a:gd name="T57" fmla="*/ 363 h 564"/>
                    <a:gd name="T58" fmla="*/ 63 w 648"/>
                    <a:gd name="T59" fmla="*/ 382 h 564"/>
                    <a:gd name="T60" fmla="*/ 70 w 648"/>
                    <a:gd name="T61" fmla="*/ 380 h 564"/>
                    <a:gd name="T62" fmla="*/ 78 w 648"/>
                    <a:gd name="T63" fmla="*/ 403 h 564"/>
                    <a:gd name="T64" fmla="*/ 65 w 648"/>
                    <a:gd name="T65" fmla="*/ 412 h 564"/>
                    <a:gd name="T66" fmla="*/ 57 w 648"/>
                    <a:gd name="T67" fmla="*/ 431 h 564"/>
                    <a:gd name="T68" fmla="*/ 0 w 648"/>
                    <a:gd name="T69" fmla="*/ 484 h 564"/>
                    <a:gd name="T70" fmla="*/ 21 w 648"/>
                    <a:gd name="T71" fmla="*/ 517 h 564"/>
                    <a:gd name="T72" fmla="*/ 21 w 648"/>
                    <a:gd name="T73" fmla="*/ 517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48" h="564">
                      <a:moveTo>
                        <a:pt x="21" y="517"/>
                      </a:moveTo>
                      <a:lnTo>
                        <a:pt x="443" y="439"/>
                      </a:lnTo>
                      <a:lnTo>
                        <a:pt x="489" y="484"/>
                      </a:lnTo>
                      <a:lnTo>
                        <a:pt x="530" y="507"/>
                      </a:lnTo>
                      <a:lnTo>
                        <a:pt x="624" y="538"/>
                      </a:lnTo>
                      <a:lnTo>
                        <a:pt x="631" y="564"/>
                      </a:lnTo>
                      <a:lnTo>
                        <a:pt x="646" y="530"/>
                      </a:lnTo>
                      <a:lnTo>
                        <a:pt x="648" y="481"/>
                      </a:lnTo>
                      <a:lnTo>
                        <a:pt x="631" y="391"/>
                      </a:lnTo>
                      <a:lnTo>
                        <a:pt x="629" y="296"/>
                      </a:lnTo>
                      <a:lnTo>
                        <a:pt x="586" y="157"/>
                      </a:lnTo>
                      <a:lnTo>
                        <a:pt x="578" y="97"/>
                      </a:lnTo>
                      <a:lnTo>
                        <a:pt x="549" y="0"/>
                      </a:lnTo>
                      <a:lnTo>
                        <a:pt x="413" y="30"/>
                      </a:lnTo>
                      <a:lnTo>
                        <a:pt x="337" y="112"/>
                      </a:lnTo>
                      <a:lnTo>
                        <a:pt x="333" y="133"/>
                      </a:lnTo>
                      <a:lnTo>
                        <a:pt x="289" y="180"/>
                      </a:lnTo>
                      <a:lnTo>
                        <a:pt x="300" y="197"/>
                      </a:lnTo>
                      <a:lnTo>
                        <a:pt x="308" y="211"/>
                      </a:lnTo>
                      <a:lnTo>
                        <a:pt x="302" y="214"/>
                      </a:lnTo>
                      <a:lnTo>
                        <a:pt x="316" y="233"/>
                      </a:lnTo>
                      <a:lnTo>
                        <a:pt x="318" y="251"/>
                      </a:lnTo>
                      <a:lnTo>
                        <a:pt x="276" y="289"/>
                      </a:lnTo>
                      <a:lnTo>
                        <a:pt x="213" y="308"/>
                      </a:lnTo>
                      <a:lnTo>
                        <a:pt x="198" y="319"/>
                      </a:lnTo>
                      <a:lnTo>
                        <a:pt x="173" y="309"/>
                      </a:lnTo>
                      <a:lnTo>
                        <a:pt x="105" y="317"/>
                      </a:lnTo>
                      <a:lnTo>
                        <a:pt x="51" y="338"/>
                      </a:lnTo>
                      <a:lnTo>
                        <a:pt x="51" y="363"/>
                      </a:lnTo>
                      <a:lnTo>
                        <a:pt x="63" y="382"/>
                      </a:lnTo>
                      <a:lnTo>
                        <a:pt x="70" y="380"/>
                      </a:lnTo>
                      <a:lnTo>
                        <a:pt x="78" y="403"/>
                      </a:lnTo>
                      <a:lnTo>
                        <a:pt x="65" y="412"/>
                      </a:lnTo>
                      <a:lnTo>
                        <a:pt x="57" y="431"/>
                      </a:lnTo>
                      <a:lnTo>
                        <a:pt x="0" y="484"/>
                      </a:lnTo>
                      <a:lnTo>
                        <a:pt x="21" y="517"/>
                      </a:lnTo>
                      <a:lnTo>
                        <a:pt x="21" y="51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60" name="Freeform 164"/>
                <p:cNvSpPr>
                  <a:spLocks/>
                </p:cNvSpPr>
                <p:nvPr/>
              </p:nvSpPr>
              <p:spPr bwMode="auto">
                <a:xfrm>
                  <a:off x="4120" y="2112"/>
                  <a:ext cx="16" cy="22"/>
                </a:xfrm>
                <a:custGeom>
                  <a:avLst/>
                  <a:gdLst>
                    <a:gd name="T0" fmla="*/ 0 w 19"/>
                    <a:gd name="T1" fmla="*/ 27 h 27"/>
                    <a:gd name="T2" fmla="*/ 4 w 19"/>
                    <a:gd name="T3" fmla="*/ 8 h 27"/>
                    <a:gd name="T4" fmla="*/ 13 w 19"/>
                    <a:gd name="T5" fmla="*/ 0 h 27"/>
                    <a:gd name="T6" fmla="*/ 19 w 19"/>
                    <a:gd name="T7" fmla="*/ 6 h 27"/>
                    <a:gd name="T8" fmla="*/ 0 w 19"/>
                    <a:gd name="T9" fmla="*/ 27 h 27"/>
                    <a:gd name="T10" fmla="*/ 0 w 19"/>
                    <a:gd name="T11" fmla="*/ 27 h 27"/>
                    <a:gd name="T12" fmla="*/ 0 w 19"/>
                    <a:gd name="T13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7">
                      <a:moveTo>
                        <a:pt x="0" y="27"/>
                      </a:moveTo>
                      <a:lnTo>
                        <a:pt x="4" y="8"/>
                      </a:lnTo>
                      <a:lnTo>
                        <a:pt x="13" y="0"/>
                      </a:lnTo>
                      <a:lnTo>
                        <a:pt x="19" y="6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61" name="Freeform 165"/>
                <p:cNvSpPr>
                  <a:spLocks/>
                </p:cNvSpPr>
                <p:nvPr/>
              </p:nvSpPr>
              <p:spPr bwMode="auto">
                <a:xfrm>
                  <a:off x="4137" y="2029"/>
                  <a:ext cx="160" cy="91"/>
                </a:xfrm>
                <a:custGeom>
                  <a:avLst/>
                  <a:gdLst>
                    <a:gd name="T0" fmla="*/ 15 w 201"/>
                    <a:gd name="T1" fmla="*/ 115 h 115"/>
                    <a:gd name="T2" fmla="*/ 85 w 201"/>
                    <a:gd name="T3" fmla="*/ 76 h 115"/>
                    <a:gd name="T4" fmla="*/ 133 w 201"/>
                    <a:gd name="T5" fmla="*/ 53 h 115"/>
                    <a:gd name="T6" fmla="*/ 83 w 201"/>
                    <a:gd name="T7" fmla="*/ 89 h 115"/>
                    <a:gd name="T8" fmla="*/ 87 w 201"/>
                    <a:gd name="T9" fmla="*/ 91 h 115"/>
                    <a:gd name="T10" fmla="*/ 163 w 201"/>
                    <a:gd name="T11" fmla="*/ 39 h 115"/>
                    <a:gd name="T12" fmla="*/ 201 w 201"/>
                    <a:gd name="T13" fmla="*/ 5 h 115"/>
                    <a:gd name="T14" fmla="*/ 197 w 201"/>
                    <a:gd name="T15" fmla="*/ 0 h 115"/>
                    <a:gd name="T16" fmla="*/ 163 w 201"/>
                    <a:gd name="T17" fmla="*/ 19 h 115"/>
                    <a:gd name="T18" fmla="*/ 159 w 201"/>
                    <a:gd name="T19" fmla="*/ 17 h 115"/>
                    <a:gd name="T20" fmla="*/ 142 w 201"/>
                    <a:gd name="T21" fmla="*/ 39 h 115"/>
                    <a:gd name="T22" fmla="*/ 131 w 201"/>
                    <a:gd name="T23" fmla="*/ 39 h 115"/>
                    <a:gd name="T24" fmla="*/ 158 w 201"/>
                    <a:gd name="T25" fmla="*/ 0 h 115"/>
                    <a:gd name="T26" fmla="*/ 131 w 201"/>
                    <a:gd name="T27" fmla="*/ 28 h 115"/>
                    <a:gd name="T28" fmla="*/ 40 w 201"/>
                    <a:gd name="T29" fmla="*/ 60 h 115"/>
                    <a:gd name="T30" fmla="*/ 23 w 201"/>
                    <a:gd name="T31" fmla="*/ 83 h 115"/>
                    <a:gd name="T32" fmla="*/ 7 w 201"/>
                    <a:gd name="T33" fmla="*/ 87 h 115"/>
                    <a:gd name="T34" fmla="*/ 0 w 201"/>
                    <a:gd name="T35" fmla="*/ 104 h 115"/>
                    <a:gd name="T36" fmla="*/ 15 w 201"/>
                    <a:gd name="T37" fmla="*/ 115 h 115"/>
                    <a:gd name="T38" fmla="*/ 15 w 201"/>
                    <a:gd name="T39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01" h="115">
                      <a:moveTo>
                        <a:pt x="15" y="115"/>
                      </a:moveTo>
                      <a:lnTo>
                        <a:pt x="85" y="76"/>
                      </a:lnTo>
                      <a:lnTo>
                        <a:pt x="133" y="53"/>
                      </a:lnTo>
                      <a:lnTo>
                        <a:pt x="83" y="89"/>
                      </a:lnTo>
                      <a:lnTo>
                        <a:pt x="87" y="91"/>
                      </a:lnTo>
                      <a:lnTo>
                        <a:pt x="163" y="39"/>
                      </a:lnTo>
                      <a:lnTo>
                        <a:pt x="201" y="5"/>
                      </a:lnTo>
                      <a:lnTo>
                        <a:pt x="197" y="0"/>
                      </a:lnTo>
                      <a:lnTo>
                        <a:pt x="163" y="19"/>
                      </a:lnTo>
                      <a:lnTo>
                        <a:pt x="159" y="17"/>
                      </a:lnTo>
                      <a:lnTo>
                        <a:pt x="142" y="39"/>
                      </a:lnTo>
                      <a:lnTo>
                        <a:pt x="131" y="39"/>
                      </a:lnTo>
                      <a:lnTo>
                        <a:pt x="158" y="0"/>
                      </a:lnTo>
                      <a:lnTo>
                        <a:pt x="131" y="28"/>
                      </a:lnTo>
                      <a:lnTo>
                        <a:pt x="40" y="60"/>
                      </a:lnTo>
                      <a:lnTo>
                        <a:pt x="23" y="83"/>
                      </a:lnTo>
                      <a:lnTo>
                        <a:pt x="7" y="87"/>
                      </a:lnTo>
                      <a:lnTo>
                        <a:pt x="0" y="104"/>
                      </a:lnTo>
                      <a:lnTo>
                        <a:pt x="15" y="115"/>
                      </a:lnTo>
                      <a:lnTo>
                        <a:pt x="15" y="11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62" name="Freeform 166"/>
                <p:cNvSpPr>
                  <a:spLocks/>
                </p:cNvSpPr>
                <p:nvPr/>
              </p:nvSpPr>
              <p:spPr bwMode="auto">
                <a:xfrm>
                  <a:off x="4145" y="1931"/>
                  <a:ext cx="149" cy="137"/>
                </a:xfrm>
                <a:custGeom>
                  <a:avLst/>
                  <a:gdLst>
                    <a:gd name="T0" fmla="*/ 17 w 188"/>
                    <a:gd name="T1" fmla="*/ 126 h 175"/>
                    <a:gd name="T2" fmla="*/ 15 w 188"/>
                    <a:gd name="T3" fmla="*/ 175 h 175"/>
                    <a:gd name="T4" fmla="*/ 31 w 188"/>
                    <a:gd name="T5" fmla="*/ 171 h 175"/>
                    <a:gd name="T6" fmla="*/ 67 w 188"/>
                    <a:gd name="T7" fmla="*/ 145 h 175"/>
                    <a:gd name="T8" fmla="*/ 78 w 188"/>
                    <a:gd name="T9" fmla="*/ 122 h 175"/>
                    <a:gd name="T10" fmla="*/ 86 w 188"/>
                    <a:gd name="T11" fmla="*/ 126 h 175"/>
                    <a:gd name="T12" fmla="*/ 135 w 188"/>
                    <a:gd name="T13" fmla="*/ 112 h 175"/>
                    <a:gd name="T14" fmla="*/ 135 w 188"/>
                    <a:gd name="T15" fmla="*/ 105 h 175"/>
                    <a:gd name="T16" fmla="*/ 145 w 188"/>
                    <a:gd name="T17" fmla="*/ 108 h 175"/>
                    <a:gd name="T18" fmla="*/ 154 w 188"/>
                    <a:gd name="T19" fmla="*/ 101 h 175"/>
                    <a:gd name="T20" fmla="*/ 168 w 188"/>
                    <a:gd name="T21" fmla="*/ 99 h 175"/>
                    <a:gd name="T22" fmla="*/ 188 w 188"/>
                    <a:gd name="T23" fmla="*/ 89 h 175"/>
                    <a:gd name="T24" fmla="*/ 169 w 188"/>
                    <a:gd name="T25" fmla="*/ 0 h 175"/>
                    <a:gd name="T26" fmla="*/ 0 w 188"/>
                    <a:gd name="T27" fmla="*/ 36 h 175"/>
                    <a:gd name="T28" fmla="*/ 17 w 188"/>
                    <a:gd name="T29" fmla="*/ 126 h 175"/>
                    <a:gd name="T30" fmla="*/ 17 w 188"/>
                    <a:gd name="T31" fmla="*/ 126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8" h="175">
                      <a:moveTo>
                        <a:pt x="17" y="126"/>
                      </a:moveTo>
                      <a:lnTo>
                        <a:pt x="15" y="175"/>
                      </a:lnTo>
                      <a:lnTo>
                        <a:pt x="31" y="171"/>
                      </a:lnTo>
                      <a:lnTo>
                        <a:pt x="67" y="145"/>
                      </a:lnTo>
                      <a:lnTo>
                        <a:pt x="78" y="122"/>
                      </a:lnTo>
                      <a:lnTo>
                        <a:pt x="86" y="126"/>
                      </a:lnTo>
                      <a:lnTo>
                        <a:pt x="135" y="112"/>
                      </a:lnTo>
                      <a:lnTo>
                        <a:pt x="135" y="105"/>
                      </a:lnTo>
                      <a:lnTo>
                        <a:pt x="145" y="108"/>
                      </a:lnTo>
                      <a:lnTo>
                        <a:pt x="154" y="101"/>
                      </a:lnTo>
                      <a:lnTo>
                        <a:pt x="168" y="99"/>
                      </a:lnTo>
                      <a:lnTo>
                        <a:pt x="188" y="89"/>
                      </a:lnTo>
                      <a:lnTo>
                        <a:pt x="169" y="0"/>
                      </a:lnTo>
                      <a:lnTo>
                        <a:pt x="0" y="36"/>
                      </a:lnTo>
                      <a:lnTo>
                        <a:pt x="17" y="126"/>
                      </a:lnTo>
                      <a:lnTo>
                        <a:pt x="17" y="12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63" name="Freeform 167"/>
                <p:cNvSpPr>
                  <a:spLocks/>
                </p:cNvSpPr>
                <p:nvPr/>
              </p:nvSpPr>
              <p:spPr bwMode="auto">
                <a:xfrm>
                  <a:off x="4278" y="1923"/>
                  <a:ext cx="66" cy="77"/>
                </a:xfrm>
                <a:custGeom>
                  <a:avLst/>
                  <a:gdLst>
                    <a:gd name="T0" fmla="*/ 19 w 84"/>
                    <a:gd name="T1" fmla="*/ 98 h 98"/>
                    <a:gd name="T2" fmla="*/ 54 w 84"/>
                    <a:gd name="T3" fmla="*/ 85 h 98"/>
                    <a:gd name="T4" fmla="*/ 56 w 84"/>
                    <a:gd name="T5" fmla="*/ 45 h 98"/>
                    <a:gd name="T6" fmla="*/ 65 w 84"/>
                    <a:gd name="T7" fmla="*/ 55 h 98"/>
                    <a:gd name="T8" fmla="*/ 67 w 84"/>
                    <a:gd name="T9" fmla="*/ 74 h 98"/>
                    <a:gd name="T10" fmla="*/ 75 w 84"/>
                    <a:gd name="T11" fmla="*/ 72 h 98"/>
                    <a:gd name="T12" fmla="*/ 84 w 84"/>
                    <a:gd name="T13" fmla="*/ 55 h 98"/>
                    <a:gd name="T14" fmla="*/ 75 w 84"/>
                    <a:gd name="T15" fmla="*/ 34 h 98"/>
                    <a:gd name="T16" fmla="*/ 56 w 84"/>
                    <a:gd name="T17" fmla="*/ 30 h 98"/>
                    <a:gd name="T18" fmla="*/ 42 w 84"/>
                    <a:gd name="T19" fmla="*/ 3 h 98"/>
                    <a:gd name="T20" fmla="*/ 31 w 84"/>
                    <a:gd name="T21" fmla="*/ 0 h 98"/>
                    <a:gd name="T22" fmla="*/ 0 w 84"/>
                    <a:gd name="T23" fmla="*/ 9 h 98"/>
                    <a:gd name="T24" fmla="*/ 19 w 84"/>
                    <a:gd name="T25" fmla="*/ 98 h 98"/>
                    <a:gd name="T26" fmla="*/ 19 w 84"/>
                    <a:gd name="T2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4" h="98">
                      <a:moveTo>
                        <a:pt x="19" y="98"/>
                      </a:moveTo>
                      <a:lnTo>
                        <a:pt x="54" y="85"/>
                      </a:lnTo>
                      <a:lnTo>
                        <a:pt x="56" y="45"/>
                      </a:lnTo>
                      <a:lnTo>
                        <a:pt x="65" y="55"/>
                      </a:lnTo>
                      <a:lnTo>
                        <a:pt x="67" y="74"/>
                      </a:lnTo>
                      <a:lnTo>
                        <a:pt x="75" y="72"/>
                      </a:lnTo>
                      <a:lnTo>
                        <a:pt x="84" y="55"/>
                      </a:lnTo>
                      <a:lnTo>
                        <a:pt x="75" y="34"/>
                      </a:lnTo>
                      <a:lnTo>
                        <a:pt x="56" y="30"/>
                      </a:lnTo>
                      <a:lnTo>
                        <a:pt x="42" y="3"/>
                      </a:lnTo>
                      <a:lnTo>
                        <a:pt x="31" y="0"/>
                      </a:lnTo>
                      <a:lnTo>
                        <a:pt x="0" y="9"/>
                      </a:lnTo>
                      <a:lnTo>
                        <a:pt x="19" y="98"/>
                      </a:lnTo>
                      <a:lnTo>
                        <a:pt x="19" y="9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64" name="Freeform 168"/>
                <p:cNvSpPr>
                  <a:spLocks/>
                </p:cNvSpPr>
                <p:nvPr/>
              </p:nvSpPr>
              <p:spPr bwMode="auto">
                <a:xfrm>
                  <a:off x="4144" y="1825"/>
                  <a:ext cx="287" cy="140"/>
                </a:xfrm>
                <a:custGeom>
                  <a:avLst/>
                  <a:gdLst>
                    <a:gd name="T0" fmla="*/ 2 w 365"/>
                    <a:gd name="T1" fmla="*/ 169 h 179"/>
                    <a:gd name="T2" fmla="*/ 171 w 365"/>
                    <a:gd name="T3" fmla="*/ 133 h 179"/>
                    <a:gd name="T4" fmla="*/ 202 w 365"/>
                    <a:gd name="T5" fmla="*/ 124 h 179"/>
                    <a:gd name="T6" fmla="*/ 213 w 365"/>
                    <a:gd name="T7" fmla="*/ 127 h 179"/>
                    <a:gd name="T8" fmla="*/ 227 w 365"/>
                    <a:gd name="T9" fmla="*/ 154 h 179"/>
                    <a:gd name="T10" fmla="*/ 246 w 365"/>
                    <a:gd name="T11" fmla="*/ 158 h 179"/>
                    <a:gd name="T12" fmla="*/ 255 w 365"/>
                    <a:gd name="T13" fmla="*/ 179 h 179"/>
                    <a:gd name="T14" fmla="*/ 268 w 365"/>
                    <a:gd name="T15" fmla="*/ 179 h 179"/>
                    <a:gd name="T16" fmla="*/ 282 w 365"/>
                    <a:gd name="T17" fmla="*/ 160 h 179"/>
                    <a:gd name="T18" fmla="*/ 286 w 365"/>
                    <a:gd name="T19" fmla="*/ 143 h 179"/>
                    <a:gd name="T20" fmla="*/ 301 w 365"/>
                    <a:gd name="T21" fmla="*/ 165 h 179"/>
                    <a:gd name="T22" fmla="*/ 365 w 365"/>
                    <a:gd name="T23" fmla="*/ 144 h 179"/>
                    <a:gd name="T24" fmla="*/ 363 w 365"/>
                    <a:gd name="T25" fmla="*/ 120 h 179"/>
                    <a:gd name="T26" fmla="*/ 344 w 365"/>
                    <a:gd name="T27" fmla="*/ 87 h 179"/>
                    <a:gd name="T28" fmla="*/ 333 w 365"/>
                    <a:gd name="T29" fmla="*/ 84 h 179"/>
                    <a:gd name="T30" fmla="*/ 324 w 365"/>
                    <a:gd name="T31" fmla="*/ 84 h 179"/>
                    <a:gd name="T32" fmla="*/ 325 w 365"/>
                    <a:gd name="T33" fmla="*/ 91 h 179"/>
                    <a:gd name="T34" fmla="*/ 341 w 365"/>
                    <a:gd name="T35" fmla="*/ 93 h 179"/>
                    <a:gd name="T36" fmla="*/ 346 w 365"/>
                    <a:gd name="T37" fmla="*/ 124 h 179"/>
                    <a:gd name="T38" fmla="*/ 320 w 365"/>
                    <a:gd name="T39" fmla="*/ 135 h 179"/>
                    <a:gd name="T40" fmla="*/ 282 w 365"/>
                    <a:gd name="T41" fmla="*/ 110 h 179"/>
                    <a:gd name="T42" fmla="*/ 268 w 365"/>
                    <a:gd name="T43" fmla="*/ 84 h 179"/>
                    <a:gd name="T44" fmla="*/ 251 w 365"/>
                    <a:gd name="T45" fmla="*/ 74 h 179"/>
                    <a:gd name="T46" fmla="*/ 249 w 365"/>
                    <a:gd name="T47" fmla="*/ 84 h 179"/>
                    <a:gd name="T48" fmla="*/ 234 w 365"/>
                    <a:gd name="T49" fmla="*/ 68 h 179"/>
                    <a:gd name="T50" fmla="*/ 247 w 365"/>
                    <a:gd name="T51" fmla="*/ 49 h 179"/>
                    <a:gd name="T52" fmla="*/ 259 w 365"/>
                    <a:gd name="T53" fmla="*/ 30 h 179"/>
                    <a:gd name="T54" fmla="*/ 236 w 365"/>
                    <a:gd name="T55" fmla="*/ 0 h 179"/>
                    <a:gd name="T56" fmla="*/ 202 w 365"/>
                    <a:gd name="T57" fmla="*/ 25 h 179"/>
                    <a:gd name="T58" fmla="*/ 80 w 365"/>
                    <a:gd name="T59" fmla="*/ 57 h 179"/>
                    <a:gd name="T60" fmla="*/ 0 w 365"/>
                    <a:gd name="T61" fmla="*/ 74 h 179"/>
                    <a:gd name="T62" fmla="*/ 2 w 365"/>
                    <a:gd name="T63" fmla="*/ 169 h 179"/>
                    <a:gd name="T64" fmla="*/ 2 w 365"/>
                    <a:gd name="T65" fmla="*/ 169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65" h="179">
                      <a:moveTo>
                        <a:pt x="2" y="169"/>
                      </a:moveTo>
                      <a:lnTo>
                        <a:pt x="171" y="133"/>
                      </a:lnTo>
                      <a:lnTo>
                        <a:pt x="202" y="124"/>
                      </a:lnTo>
                      <a:lnTo>
                        <a:pt x="213" y="127"/>
                      </a:lnTo>
                      <a:lnTo>
                        <a:pt x="227" y="154"/>
                      </a:lnTo>
                      <a:lnTo>
                        <a:pt x="246" y="158"/>
                      </a:lnTo>
                      <a:lnTo>
                        <a:pt x="255" y="179"/>
                      </a:lnTo>
                      <a:lnTo>
                        <a:pt x="268" y="179"/>
                      </a:lnTo>
                      <a:lnTo>
                        <a:pt x="282" y="160"/>
                      </a:lnTo>
                      <a:lnTo>
                        <a:pt x="286" y="143"/>
                      </a:lnTo>
                      <a:lnTo>
                        <a:pt x="301" y="165"/>
                      </a:lnTo>
                      <a:lnTo>
                        <a:pt x="365" y="144"/>
                      </a:lnTo>
                      <a:lnTo>
                        <a:pt x="363" y="120"/>
                      </a:lnTo>
                      <a:lnTo>
                        <a:pt x="344" y="87"/>
                      </a:lnTo>
                      <a:lnTo>
                        <a:pt x="333" y="84"/>
                      </a:lnTo>
                      <a:lnTo>
                        <a:pt x="324" y="84"/>
                      </a:lnTo>
                      <a:lnTo>
                        <a:pt x="325" y="91"/>
                      </a:lnTo>
                      <a:lnTo>
                        <a:pt x="341" y="93"/>
                      </a:lnTo>
                      <a:lnTo>
                        <a:pt x="346" y="124"/>
                      </a:lnTo>
                      <a:lnTo>
                        <a:pt x="320" y="135"/>
                      </a:lnTo>
                      <a:lnTo>
                        <a:pt x="282" y="110"/>
                      </a:lnTo>
                      <a:lnTo>
                        <a:pt x="268" y="84"/>
                      </a:lnTo>
                      <a:lnTo>
                        <a:pt x="251" y="74"/>
                      </a:lnTo>
                      <a:lnTo>
                        <a:pt x="249" y="84"/>
                      </a:lnTo>
                      <a:lnTo>
                        <a:pt x="234" y="68"/>
                      </a:lnTo>
                      <a:lnTo>
                        <a:pt x="247" y="49"/>
                      </a:lnTo>
                      <a:lnTo>
                        <a:pt x="259" y="30"/>
                      </a:lnTo>
                      <a:lnTo>
                        <a:pt x="236" y="0"/>
                      </a:lnTo>
                      <a:lnTo>
                        <a:pt x="202" y="25"/>
                      </a:lnTo>
                      <a:lnTo>
                        <a:pt x="80" y="57"/>
                      </a:lnTo>
                      <a:lnTo>
                        <a:pt x="0" y="74"/>
                      </a:lnTo>
                      <a:lnTo>
                        <a:pt x="2" y="169"/>
                      </a:lnTo>
                      <a:lnTo>
                        <a:pt x="2" y="16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65" name="Freeform 169"/>
                <p:cNvSpPr>
                  <a:spLocks/>
                </p:cNvSpPr>
                <p:nvPr/>
              </p:nvSpPr>
              <p:spPr bwMode="auto">
                <a:xfrm>
                  <a:off x="4374" y="1962"/>
                  <a:ext cx="25" cy="21"/>
                </a:xfrm>
                <a:custGeom>
                  <a:avLst/>
                  <a:gdLst>
                    <a:gd name="T0" fmla="*/ 0 w 32"/>
                    <a:gd name="T1" fmla="*/ 25 h 25"/>
                    <a:gd name="T2" fmla="*/ 13 w 32"/>
                    <a:gd name="T3" fmla="*/ 0 h 25"/>
                    <a:gd name="T4" fmla="*/ 32 w 32"/>
                    <a:gd name="T5" fmla="*/ 11 h 25"/>
                    <a:gd name="T6" fmla="*/ 0 w 32"/>
                    <a:gd name="T7" fmla="*/ 25 h 25"/>
                    <a:gd name="T8" fmla="*/ 0 w 32"/>
                    <a:gd name="T9" fmla="*/ 25 h 25"/>
                    <a:gd name="T10" fmla="*/ 0 w 32"/>
                    <a:gd name="T1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25">
                      <a:moveTo>
                        <a:pt x="0" y="25"/>
                      </a:moveTo>
                      <a:lnTo>
                        <a:pt x="13" y="0"/>
                      </a:lnTo>
                      <a:lnTo>
                        <a:pt x="32" y="11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66" name="Freeform 170"/>
                <p:cNvSpPr>
                  <a:spLocks/>
                </p:cNvSpPr>
                <p:nvPr/>
              </p:nvSpPr>
              <p:spPr bwMode="auto">
                <a:xfrm>
                  <a:off x="4422" y="1961"/>
                  <a:ext cx="22" cy="14"/>
                </a:xfrm>
                <a:custGeom>
                  <a:avLst/>
                  <a:gdLst>
                    <a:gd name="T0" fmla="*/ 0 w 27"/>
                    <a:gd name="T1" fmla="*/ 19 h 19"/>
                    <a:gd name="T2" fmla="*/ 15 w 27"/>
                    <a:gd name="T3" fmla="*/ 0 h 19"/>
                    <a:gd name="T4" fmla="*/ 27 w 27"/>
                    <a:gd name="T5" fmla="*/ 13 h 19"/>
                    <a:gd name="T6" fmla="*/ 0 w 27"/>
                    <a:gd name="T7" fmla="*/ 19 h 19"/>
                    <a:gd name="T8" fmla="*/ 0 w 27"/>
                    <a:gd name="T9" fmla="*/ 19 h 19"/>
                    <a:gd name="T10" fmla="*/ 0 w 27"/>
                    <a:gd name="T11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9">
                      <a:moveTo>
                        <a:pt x="0" y="19"/>
                      </a:moveTo>
                      <a:lnTo>
                        <a:pt x="15" y="0"/>
                      </a:lnTo>
                      <a:lnTo>
                        <a:pt x="27" y="13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67" name="Freeform 171"/>
                <p:cNvSpPr>
                  <a:spLocks/>
                </p:cNvSpPr>
                <p:nvPr/>
              </p:nvSpPr>
              <p:spPr bwMode="auto">
                <a:xfrm>
                  <a:off x="4080" y="1616"/>
                  <a:ext cx="139" cy="267"/>
                </a:xfrm>
                <a:custGeom>
                  <a:avLst/>
                  <a:gdLst>
                    <a:gd name="T0" fmla="*/ 29 w 177"/>
                    <a:gd name="T1" fmla="*/ 139 h 338"/>
                    <a:gd name="T2" fmla="*/ 37 w 177"/>
                    <a:gd name="T3" fmla="*/ 199 h 338"/>
                    <a:gd name="T4" fmla="*/ 80 w 177"/>
                    <a:gd name="T5" fmla="*/ 338 h 338"/>
                    <a:gd name="T6" fmla="*/ 160 w 177"/>
                    <a:gd name="T7" fmla="*/ 321 h 338"/>
                    <a:gd name="T8" fmla="*/ 154 w 177"/>
                    <a:gd name="T9" fmla="*/ 123 h 338"/>
                    <a:gd name="T10" fmla="*/ 173 w 177"/>
                    <a:gd name="T11" fmla="*/ 83 h 338"/>
                    <a:gd name="T12" fmla="*/ 177 w 177"/>
                    <a:gd name="T13" fmla="*/ 0 h 338"/>
                    <a:gd name="T14" fmla="*/ 0 w 177"/>
                    <a:gd name="T15" fmla="*/ 42 h 338"/>
                    <a:gd name="T16" fmla="*/ 29 w 177"/>
                    <a:gd name="T17" fmla="*/ 139 h 338"/>
                    <a:gd name="T18" fmla="*/ 29 w 177"/>
                    <a:gd name="T19" fmla="*/ 139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7" h="338">
                      <a:moveTo>
                        <a:pt x="29" y="139"/>
                      </a:moveTo>
                      <a:lnTo>
                        <a:pt x="37" y="199"/>
                      </a:lnTo>
                      <a:lnTo>
                        <a:pt x="80" y="338"/>
                      </a:lnTo>
                      <a:lnTo>
                        <a:pt x="160" y="321"/>
                      </a:lnTo>
                      <a:lnTo>
                        <a:pt x="154" y="123"/>
                      </a:lnTo>
                      <a:lnTo>
                        <a:pt x="173" y="83"/>
                      </a:lnTo>
                      <a:lnTo>
                        <a:pt x="177" y="0"/>
                      </a:lnTo>
                      <a:lnTo>
                        <a:pt x="0" y="42"/>
                      </a:lnTo>
                      <a:lnTo>
                        <a:pt x="29" y="139"/>
                      </a:lnTo>
                      <a:lnTo>
                        <a:pt x="29" y="139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68" name="Freeform 172"/>
                <p:cNvSpPr>
                  <a:spLocks/>
                </p:cNvSpPr>
                <p:nvPr/>
              </p:nvSpPr>
              <p:spPr bwMode="auto">
                <a:xfrm>
                  <a:off x="4202" y="1577"/>
                  <a:ext cx="128" cy="294"/>
                </a:xfrm>
                <a:custGeom>
                  <a:avLst/>
                  <a:gdLst>
                    <a:gd name="T0" fmla="*/ 0 w 164"/>
                    <a:gd name="T1" fmla="*/ 173 h 371"/>
                    <a:gd name="T2" fmla="*/ 19 w 164"/>
                    <a:gd name="T3" fmla="*/ 133 h 371"/>
                    <a:gd name="T4" fmla="*/ 23 w 164"/>
                    <a:gd name="T5" fmla="*/ 50 h 371"/>
                    <a:gd name="T6" fmla="*/ 21 w 164"/>
                    <a:gd name="T7" fmla="*/ 18 h 371"/>
                    <a:gd name="T8" fmla="*/ 54 w 164"/>
                    <a:gd name="T9" fmla="*/ 0 h 371"/>
                    <a:gd name="T10" fmla="*/ 128 w 164"/>
                    <a:gd name="T11" fmla="*/ 232 h 371"/>
                    <a:gd name="T12" fmla="*/ 164 w 164"/>
                    <a:gd name="T13" fmla="*/ 282 h 371"/>
                    <a:gd name="T14" fmla="*/ 162 w 164"/>
                    <a:gd name="T15" fmla="*/ 314 h 371"/>
                    <a:gd name="T16" fmla="*/ 128 w 164"/>
                    <a:gd name="T17" fmla="*/ 339 h 371"/>
                    <a:gd name="T18" fmla="*/ 6 w 164"/>
                    <a:gd name="T19" fmla="*/ 371 h 371"/>
                    <a:gd name="T20" fmla="*/ 0 w 164"/>
                    <a:gd name="T21" fmla="*/ 173 h 371"/>
                    <a:gd name="T22" fmla="*/ 0 w 164"/>
                    <a:gd name="T23" fmla="*/ 173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371">
                      <a:moveTo>
                        <a:pt x="0" y="173"/>
                      </a:moveTo>
                      <a:lnTo>
                        <a:pt x="19" y="133"/>
                      </a:lnTo>
                      <a:lnTo>
                        <a:pt x="23" y="50"/>
                      </a:lnTo>
                      <a:lnTo>
                        <a:pt x="21" y="18"/>
                      </a:lnTo>
                      <a:lnTo>
                        <a:pt x="54" y="0"/>
                      </a:lnTo>
                      <a:lnTo>
                        <a:pt x="128" y="232"/>
                      </a:lnTo>
                      <a:lnTo>
                        <a:pt x="164" y="282"/>
                      </a:lnTo>
                      <a:lnTo>
                        <a:pt x="162" y="314"/>
                      </a:lnTo>
                      <a:lnTo>
                        <a:pt x="128" y="339"/>
                      </a:lnTo>
                      <a:lnTo>
                        <a:pt x="6" y="371"/>
                      </a:lnTo>
                      <a:lnTo>
                        <a:pt x="0" y="173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69" name="Freeform 173"/>
                <p:cNvSpPr>
                  <a:spLocks/>
                </p:cNvSpPr>
                <p:nvPr/>
              </p:nvSpPr>
              <p:spPr bwMode="auto">
                <a:xfrm>
                  <a:off x="4243" y="1316"/>
                  <a:ext cx="316" cy="484"/>
                </a:xfrm>
                <a:custGeom>
                  <a:avLst/>
                  <a:gdLst>
                    <a:gd name="T0" fmla="*/ 0 w 399"/>
                    <a:gd name="T1" fmla="*/ 330 h 612"/>
                    <a:gd name="T2" fmla="*/ 23 w 399"/>
                    <a:gd name="T3" fmla="*/ 332 h 612"/>
                    <a:gd name="T4" fmla="*/ 24 w 399"/>
                    <a:gd name="T5" fmla="*/ 292 h 612"/>
                    <a:gd name="T6" fmla="*/ 53 w 399"/>
                    <a:gd name="T7" fmla="*/ 237 h 612"/>
                    <a:gd name="T8" fmla="*/ 40 w 399"/>
                    <a:gd name="T9" fmla="*/ 197 h 612"/>
                    <a:gd name="T10" fmla="*/ 97 w 399"/>
                    <a:gd name="T11" fmla="*/ 5 h 612"/>
                    <a:gd name="T12" fmla="*/ 108 w 399"/>
                    <a:gd name="T13" fmla="*/ 5 h 612"/>
                    <a:gd name="T14" fmla="*/ 114 w 399"/>
                    <a:gd name="T15" fmla="*/ 30 h 612"/>
                    <a:gd name="T16" fmla="*/ 171 w 399"/>
                    <a:gd name="T17" fmla="*/ 9 h 612"/>
                    <a:gd name="T18" fmla="*/ 173 w 399"/>
                    <a:gd name="T19" fmla="*/ 0 h 612"/>
                    <a:gd name="T20" fmla="*/ 218 w 399"/>
                    <a:gd name="T21" fmla="*/ 9 h 612"/>
                    <a:gd name="T22" fmla="*/ 293 w 399"/>
                    <a:gd name="T23" fmla="*/ 199 h 612"/>
                    <a:gd name="T24" fmla="*/ 327 w 399"/>
                    <a:gd name="T25" fmla="*/ 201 h 612"/>
                    <a:gd name="T26" fmla="*/ 388 w 399"/>
                    <a:gd name="T27" fmla="*/ 271 h 612"/>
                    <a:gd name="T28" fmla="*/ 380 w 399"/>
                    <a:gd name="T29" fmla="*/ 285 h 612"/>
                    <a:gd name="T30" fmla="*/ 399 w 399"/>
                    <a:gd name="T31" fmla="*/ 285 h 612"/>
                    <a:gd name="T32" fmla="*/ 386 w 399"/>
                    <a:gd name="T33" fmla="*/ 319 h 612"/>
                    <a:gd name="T34" fmla="*/ 355 w 399"/>
                    <a:gd name="T35" fmla="*/ 340 h 612"/>
                    <a:gd name="T36" fmla="*/ 319 w 399"/>
                    <a:gd name="T37" fmla="*/ 359 h 612"/>
                    <a:gd name="T38" fmla="*/ 315 w 399"/>
                    <a:gd name="T39" fmla="*/ 382 h 612"/>
                    <a:gd name="T40" fmla="*/ 298 w 399"/>
                    <a:gd name="T41" fmla="*/ 361 h 612"/>
                    <a:gd name="T42" fmla="*/ 266 w 399"/>
                    <a:gd name="T43" fmla="*/ 386 h 612"/>
                    <a:gd name="T44" fmla="*/ 253 w 399"/>
                    <a:gd name="T45" fmla="*/ 386 h 612"/>
                    <a:gd name="T46" fmla="*/ 239 w 399"/>
                    <a:gd name="T47" fmla="*/ 370 h 612"/>
                    <a:gd name="T48" fmla="*/ 232 w 399"/>
                    <a:gd name="T49" fmla="*/ 444 h 612"/>
                    <a:gd name="T50" fmla="*/ 203 w 399"/>
                    <a:gd name="T51" fmla="*/ 456 h 612"/>
                    <a:gd name="T52" fmla="*/ 190 w 399"/>
                    <a:gd name="T53" fmla="*/ 484 h 612"/>
                    <a:gd name="T54" fmla="*/ 173 w 399"/>
                    <a:gd name="T55" fmla="*/ 484 h 612"/>
                    <a:gd name="T56" fmla="*/ 133 w 399"/>
                    <a:gd name="T57" fmla="*/ 526 h 612"/>
                    <a:gd name="T58" fmla="*/ 131 w 399"/>
                    <a:gd name="T59" fmla="*/ 560 h 612"/>
                    <a:gd name="T60" fmla="*/ 121 w 399"/>
                    <a:gd name="T61" fmla="*/ 574 h 612"/>
                    <a:gd name="T62" fmla="*/ 110 w 399"/>
                    <a:gd name="T63" fmla="*/ 612 h 612"/>
                    <a:gd name="T64" fmla="*/ 74 w 399"/>
                    <a:gd name="T65" fmla="*/ 562 h 612"/>
                    <a:gd name="T66" fmla="*/ 0 w 399"/>
                    <a:gd name="T67" fmla="*/ 330 h 612"/>
                    <a:gd name="T68" fmla="*/ 0 w 399"/>
                    <a:gd name="T69" fmla="*/ 330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99" h="612">
                      <a:moveTo>
                        <a:pt x="0" y="330"/>
                      </a:moveTo>
                      <a:lnTo>
                        <a:pt x="23" y="332"/>
                      </a:lnTo>
                      <a:lnTo>
                        <a:pt x="24" y="292"/>
                      </a:lnTo>
                      <a:lnTo>
                        <a:pt x="53" y="237"/>
                      </a:lnTo>
                      <a:lnTo>
                        <a:pt x="40" y="197"/>
                      </a:lnTo>
                      <a:lnTo>
                        <a:pt x="97" y="5"/>
                      </a:lnTo>
                      <a:lnTo>
                        <a:pt x="108" y="5"/>
                      </a:lnTo>
                      <a:lnTo>
                        <a:pt x="114" y="30"/>
                      </a:lnTo>
                      <a:lnTo>
                        <a:pt x="171" y="9"/>
                      </a:lnTo>
                      <a:lnTo>
                        <a:pt x="173" y="0"/>
                      </a:lnTo>
                      <a:lnTo>
                        <a:pt x="218" y="9"/>
                      </a:lnTo>
                      <a:lnTo>
                        <a:pt x="293" y="199"/>
                      </a:lnTo>
                      <a:lnTo>
                        <a:pt x="327" y="201"/>
                      </a:lnTo>
                      <a:lnTo>
                        <a:pt x="388" y="271"/>
                      </a:lnTo>
                      <a:lnTo>
                        <a:pt x="380" y="285"/>
                      </a:lnTo>
                      <a:lnTo>
                        <a:pt x="399" y="285"/>
                      </a:lnTo>
                      <a:lnTo>
                        <a:pt x="386" y="319"/>
                      </a:lnTo>
                      <a:lnTo>
                        <a:pt x="355" y="340"/>
                      </a:lnTo>
                      <a:lnTo>
                        <a:pt x="319" y="359"/>
                      </a:lnTo>
                      <a:lnTo>
                        <a:pt x="315" y="382"/>
                      </a:lnTo>
                      <a:lnTo>
                        <a:pt x="298" y="361"/>
                      </a:lnTo>
                      <a:lnTo>
                        <a:pt x="266" y="386"/>
                      </a:lnTo>
                      <a:lnTo>
                        <a:pt x="253" y="386"/>
                      </a:lnTo>
                      <a:lnTo>
                        <a:pt x="239" y="370"/>
                      </a:lnTo>
                      <a:lnTo>
                        <a:pt x="232" y="444"/>
                      </a:lnTo>
                      <a:lnTo>
                        <a:pt x="203" y="456"/>
                      </a:lnTo>
                      <a:lnTo>
                        <a:pt x="190" y="484"/>
                      </a:lnTo>
                      <a:lnTo>
                        <a:pt x="173" y="484"/>
                      </a:lnTo>
                      <a:lnTo>
                        <a:pt x="133" y="526"/>
                      </a:lnTo>
                      <a:lnTo>
                        <a:pt x="131" y="560"/>
                      </a:lnTo>
                      <a:lnTo>
                        <a:pt x="121" y="574"/>
                      </a:lnTo>
                      <a:lnTo>
                        <a:pt x="110" y="612"/>
                      </a:lnTo>
                      <a:lnTo>
                        <a:pt x="74" y="562"/>
                      </a:lnTo>
                      <a:lnTo>
                        <a:pt x="0" y="330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70" name="Freeform 174"/>
                <p:cNvSpPr>
                  <a:spLocks/>
                </p:cNvSpPr>
                <p:nvPr/>
              </p:nvSpPr>
              <p:spPr bwMode="auto">
                <a:xfrm>
                  <a:off x="3747" y="3865"/>
                  <a:ext cx="41" cy="24"/>
                </a:xfrm>
                <a:custGeom>
                  <a:avLst/>
                  <a:gdLst>
                    <a:gd name="T0" fmla="*/ 0 w 54"/>
                    <a:gd name="T1" fmla="*/ 29 h 30"/>
                    <a:gd name="T2" fmla="*/ 4 w 54"/>
                    <a:gd name="T3" fmla="*/ 15 h 30"/>
                    <a:gd name="T4" fmla="*/ 21 w 54"/>
                    <a:gd name="T5" fmla="*/ 11 h 30"/>
                    <a:gd name="T6" fmla="*/ 46 w 54"/>
                    <a:gd name="T7" fmla="*/ 0 h 30"/>
                    <a:gd name="T8" fmla="*/ 54 w 54"/>
                    <a:gd name="T9" fmla="*/ 10 h 30"/>
                    <a:gd name="T10" fmla="*/ 25 w 54"/>
                    <a:gd name="T11" fmla="*/ 17 h 30"/>
                    <a:gd name="T12" fmla="*/ 18 w 54"/>
                    <a:gd name="T13" fmla="*/ 17 h 30"/>
                    <a:gd name="T14" fmla="*/ 18 w 54"/>
                    <a:gd name="T15" fmla="*/ 30 h 30"/>
                    <a:gd name="T16" fmla="*/ 0 w 54"/>
                    <a:gd name="T17" fmla="*/ 29 h 30"/>
                    <a:gd name="T18" fmla="*/ 0 w 54"/>
                    <a:gd name="T19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4" h="30">
                      <a:moveTo>
                        <a:pt x="0" y="29"/>
                      </a:moveTo>
                      <a:lnTo>
                        <a:pt x="4" y="15"/>
                      </a:lnTo>
                      <a:lnTo>
                        <a:pt x="21" y="11"/>
                      </a:lnTo>
                      <a:lnTo>
                        <a:pt x="46" y="0"/>
                      </a:lnTo>
                      <a:lnTo>
                        <a:pt x="54" y="10"/>
                      </a:lnTo>
                      <a:lnTo>
                        <a:pt x="25" y="17"/>
                      </a:lnTo>
                      <a:lnTo>
                        <a:pt x="18" y="17"/>
                      </a:lnTo>
                      <a:lnTo>
                        <a:pt x="18" y="30"/>
                      </a:lnTo>
                      <a:lnTo>
                        <a:pt x="0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71" name="Freeform 175"/>
                <p:cNvSpPr>
                  <a:spLocks/>
                </p:cNvSpPr>
                <p:nvPr/>
              </p:nvSpPr>
              <p:spPr bwMode="auto">
                <a:xfrm>
                  <a:off x="3798" y="3834"/>
                  <a:ext cx="53" cy="34"/>
                </a:xfrm>
                <a:custGeom>
                  <a:avLst/>
                  <a:gdLst>
                    <a:gd name="T0" fmla="*/ 6 w 69"/>
                    <a:gd name="T1" fmla="*/ 46 h 46"/>
                    <a:gd name="T2" fmla="*/ 69 w 69"/>
                    <a:gd name="T3" fmla="*/ 0 h 46"/>
                    <a:gd name="T4" fmla="*/ 0 w 69"/>
                    <a:gd name="T5" fmla="*/ 40 h 46"/>
                    <a:gd name="T6" fmla="*/ 6 w 69"/>
                    <a:gd name="T7" fmla="*/ 46 h 46"/>
                    <a:gd name="T8" fmla="*/ 6 w 69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46">
                      <a:moveTo>
                        <a:pt x="6" y="46"/>
                      </a:moveTo>
                      <a:lnTo>
                        <a:pt x="69" y="0"/>
                      </a:lnTo>
                      <a:lnTo>
                        <a:pt x="0" y="40"/>
                      </a:lnTo>
                      <a:lnTo>
                        <a:pt x="6" y="46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72" name="Freeform 176"/>
                <p:cNvSpPr>
                  <a:spLocks/>
                </p:cNvSpPr>
                <p:nvPr/>
              </p:nvSpPr>
              <p:spPr bwMode="auto">
                <a:xfrm>
                  <a:off x="4031" y="2385"/>
                  <a:ext cx="37" cy="92"/>
                </a:xfrm>
                <a:custGeom>
                  <a:avLst/>
                  <a:gdLst>
                    <a:gd name="T0" fmla="*/ 0 w 45"/>
                    <a:gd name="T1" fmla="*/ 116 h 116"/>
                    <a:gd name="T2" fmla="*/ 15 w 45"/>
                    <a:gd name="T3" fmla="*/ 84 h 116"/>
                    <a:gd name="T4" fmla="*/ 32 w 45"/>
                    <a:gd name="T5" fmla="*/ 65 h 116"/>
                    <a:gd name="T6" fmla="*/ 45 w 45"/>
                    <a:gd name="T7" fmla="*/ 0 h 116"/>
                    <a:gd name="T8" fmla="*/ 19 w 45"/>
                    <a:gd name="T9" fmla="*/ 15 h 116"/>
                    <a:gd name="T10" fmla="*/ 0 w 45"/>
                    <a:gd name="T11" fmla="*/ 76 h 116"/>
                    <a:gd name="T12" fmla="*/ 0 w 45"/>
                    <a:gd name="T13" fmla="*/ 116 h 116"/>
                    <a:gd name="T14" fmla="*/ 0 w 45"/>
                    <a:gd name="T15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5" h="116">
                      <a:moveTo>
                        <a:pt x="0" y="116"/>
                      </a:moveTo>
                      <a:lnTo>
                        <a:pt x="15" y="84"/>
                      </a:lnTo>
                      <a:lnTo>
                        <a:pt x="32" y="65"/>
                      </a:lnTo>
                      <a:lnTo>
                        <a:pt x="45" y="0"/>
                      </a:lnTo>
                      <a:lnTo>
                        <a:pt x="19" y="15"/>
                      </a:lnTo>
                      <a:lnTo>
                        <a:pt x="0" y="76"/>
                      </a:lnTo>
                      <a:lnTo>
                        <a:pt x="0" y="116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73" name="Freeform 177"/>
                <p:cNvSpPr>
                  <a:spLocks/>
                </p:cNvSpPr>
                <p:nvPr/>
              </p:nvSpPr>
              <p:spPr bwMode="auto">
                <a:xfrm>
                  <a:off x="4099" y="2090"/>
                  <a:ext cx="15" cy="22"/>
                </a:xfrm>
                <a:custGeom>
                  <a:avLst/>
                  <a:gdLst>
                    <a:gd name="T0" fmla="*/ 0 w 17"/>
                    <a:gd name="T1" fmla="*/ 27 h 27"/>
                    <a:gd name="T2" fmla="*/ 2 w 17"/>
                    <a:gd name="T3" fmla="*/ 8 h 27"/>
                    <a:gd name="T4" fmla="*/ 12 w 17"/>
                    <a:gd name="T5" fmla="*/ 0 h 27"/>
                    <a:gd name="T6" fmla="*/ 17 w 17"/>
                    <a:gd name="T7" fmla="*/ 6 h 27"/>
                    <a:gd name="T8" fmla="*/ 0 w 17"/>
                    <a:gd name="T9" fmla="*/ 27 h 27"/>
                    <a:gd name="T10" fmla="*/ 0 w 17"/>
                    <a:gd name="T11" fmla="*/ 27 h 27"/>
                    <a:gd name="T12" fmla="*/ 0 w 17"/>
                    <a:gd name="T13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27">
                      <a:moveTo>
                        <a:pt x="0" y="27"/>
                      </a:moveTo>
                      <a:lnTo>
                        <a:pt x="2" y="8"/>
                      </a:lnTo>
                      <a:lnTo>
                        <a:pt x="12" y="0"/>
                      </a:lnTo>
                      <a:lnTo>
                        <a:pt x="17" y="6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74" name="Freeform 178"/>
                <p:cNvSpPr>
                  <a:spLocks/>
                </p:cNvSpPr>
                <p:nvPr/>
              </p:nvSpPr>
              <p:spPr bwMode="auto">
                <a:xfrm>
                  <a:off x="4352" y="1940"/>
                  <a:ext cx="27" cy="21"/>
                </a:xfrm>
                <a:custGeom>
                  <a:avLst/>
                  <a:gdLst>
                    <a:gd name="T0" fmla="*/ 0 w 34"/>
                    <a:gd name="T1" fmla="*/ 27 h 27"/>
                    <a:gd name="T2" fmla="*/ 15 w 34"/>
                    <a:gd name="T3" fmla="*/ 0 h 27"/>
                    <a:gd name="T4" fmla="*/ 34 w 34"/>
                    <a:gd name="T5" fmla="*/ 12 h 27"/>
                    <a:gd name="T6" fmla="*/ 0 w 34"/>
                    <a:gd name="T7" fmla="*/ 27 h 27"/>
                    <a:gd name="T8" fmla="*/ 0 w 34"/>
                    <a:gd name="T9" fmla="*/ 27 h 27"/>
                    <a:gd name="T10" fmla="*/ 0 w 34"/>
                    <a:gd name="T11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" h="27">
                      <a:moveTo>
                        <a:pt x="0" y="27"/>
                      </a:moveTo>
                      <a:lnTo>
                        <a:pt x="15" y="0"/>
                      </a:lnTo>
                      <a:lnTo>
                        <a:pt x="34" y="12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75" name="Freeform 179"/>
                <p:cNvSpPr>
                  <a:spLocks/>
                </p:cNvSpPr>
                <p:nvPr/>
              </p:nvSpPr>
              <p:spPr bwMode="auto">
                <a:xfrm>
                  <a:off x="4399" y="1937"/>
                  <a:ext cx="23" cy="16"/>
                </a:xfrm>
                <a:custGeom>
                  <a:avLst/>
                  <a:gdLst>
                    <a:gd name="T0" fmla="*/ 0 w 27"/>
                    <a:gd name="T1" fmla="*/ 19 h 19"/>
                    <a:gd name="T2" fmla="*/ 16 w 27"/>
                    <a:gd name="T3" fmla="*/ 0 h 19"/>
                    <a:gd name="T4" fmla="*/ 27 w 27"/>
                    <a:gd name="T5" fmla="*/ 13 h 19"/>
                    <a:gd name="T6" fmla="*/ 0 w 27"/>
                    <a:gd name="T7" fmla="*/ 19 h 19"/>
                    <a:gd name="T8" fmla="*/ 0 w 27"/>
                    <a:gd name="T9" fmla="*/ 19 h 19"/>
                    <a:gd name="T10" fmla="*/ 0 w 27"/>
                    <a:gd name="T11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9">
                      <a:moveTo>
                        <a:pt x="0" y="19"/>
                      </a:moveTo>
                      <a:lnTo>
                        <a:pt x="16" y="0"/>
                      </a:lnTo>
                      <a:lnTo>
                        <a:pt x="27" y="13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76" name="Freeform 180"/>
                <p:cNvSpPr>
                  <a:spLocks/>
                </p:cNvSpPr>
                <p:nvPr/>
              </p:nvSpPr>
              <p:spPr bwMode="auto">
                <a:xfrm>
                  <a:off x="3123" y="3262"/>
                  <a:ext cx="784" cy="576"/>
                </a:xfrm>
                <a:custGeom>
                  <a:avLst/>
                  <a:gdLst>
                    <a:gd name="T0" fmla="*/ 0 w 993"/>
                    <a:gd name="T1" fmla="*/ 70 h 730"/>
                    <a:gd name="T2" fmla="*/ 29 w 993"/>
                    <a:gd name="T3" fmla="*/ 95 h 730"/>
                    <a:gd name="T4" fmla="*/ 25 w 993"/>
                    <a:gd name="T5" fmla="*/ 112 h 730"/>
                    <a:gd name="T6" fmla="*/ 33 w 993"/>
                    <a:gd name="T7" fmla="*/ 122 h 730"/>
                    <a:gd name="T8" fmla="*/ 21 w 993"/>
                    <a:gd name="T9" fmla="*/ 141 h 730"/>
                    <a:gd name="T10" fmla="*/ 137 w 993"/>
                    <a:gd name="T11" fmla="*/ 101 h 730"/>
                    <a:gd name="T12" fmla="*/ 286 w 993"/>
                    <a:gd name="T13" fmla="*/ 194 h 730"/>
                    <a:gd name="T14" fmla="*/ 407 w 993"/>
                    <a:gd name="T15" fmla="*/ 129 h 730"/>
                    <a:gd name="T16" fmla="*/ 478 w 993"/>
                    <a:gd name="T17" fmla="*/ 144 h 730"/>
                    <a:gd name="T18" fmla="*/ 567 w 993"/>
                    <a:gd name="T19" fmla="*/ 232 h 730"/>
                    <a:gd name="T20" fmla="*/ 597 w 993"/>
                    <a:gd name="T21" fmla="*/ 232 h 730"/>
                    <a:gd name="T22" fmla="*/ 628 w 993"/>
                    <a:gd name="T23" fmla="*/ 293 h 730"/>
                    <a:gd name="T24" fmla="*/ 620 w 993"/>
                    <a:gd name="T25" fmla="*/ 409 h 730"/>
                    <a:gd name="T26" fmla="*/ 641 w 993"/>
                    <a:gd name="T27" fmla="*/ 422 h 730"/>
                    <a:gd name="T28" fmla="*/ 645 w 993"/>
                    <a:gd name="T29" fmla="*/ 401 h 730"/>
                    <a:gd name="T30" fmla="*/ 673 w 993"/>
                    <a:gd name="T31" fmla="*/ 401 h 730"/>
                    <a:gd name="T32" fmla="*/ 645 w 993"/>
                    <a:gd name="T33" fmla="*/ 456 h 730"/>
                    <a:gd name="T34" fmla="*/ 721 w 993"/>
                    <a:gd name="T35" fmla="*/ 532 h 730"/>
                    <a:gd name="T36" fmla="*/ 732 w 993"/>
                    <a:gd name="T37" fmla="*/ 509 h 730"/>
                    <a:gd name="T38" fmla="*/ 738 w 993"/>
                    <a:gd name="T39" fmla="*/ 564 h 730"/>
                    <a:gd name="T40" fmla="*/ 763 w 993"/>
                    <a:gd name="T41" fmla="*/ 576 h 730"/>
                    <a:gd name="T42" fmla="*/ 789 w 993"/>
                    <a:gd name="T43" fmla="*/ 640 h 730"/>
                    <a:gd name="T44" fmla="*/ 814 w 993"/>
                    <a:gd name="T45" fmla="*/ 640 h 730"/>
                    <a:gd name="T46" fmla="*/ 873 w 993"/>
                    <a:gd name="T47" fmla="*/ 701 h 730"/>
                    <a:gd name="T48" fmla="*/ 905 w 993"/>
                    <a:gd name="T49" fmla="*/ 705 h 730"/>
                    <a:gd name="T50" fmla="*/ 905 w 993"/>
                    <a:gd name="T51" fmla="*/ 715 h 730"/>
                    <a:gd name="T52" fmla="*/ 883 w 993"/>
                    <a:gd name="T53" fmla="*/ 730 h 730"/>
                    <a:gd name="T54" fmla="*/ 934 w 993"/>
                    <a:gd name="T55" fmla="*/ 724 h 730"/>
                    <a:gd name="T56" fmla="*/ 966 w 993"/>
                    <a:gd name="T57" fmla="*/ 709 h 730"/>
                    <a:gd name="T58" fmla="*/ 983 w 993"/>
                    <a:gd name="T59" fmla="*/ 625 h 730"/>
                    <a:gd name="T60" fmla="*/ 993 w 993"/>
                    <a:gd name="T61" fmla="*/ 629 h 730"/>
                    <a:gd name="T62" fmla="*/ 983 w 993"/>
                    <a:gd name="T63" fmla="*/ 511 h 730"/>
                    <a:gd name="T64" fmla="*/ 972 w 993"/>
                    <a:gd name="T65" fmla="*/ 477 h 730"/>
                    <a:gd name="T66" fmla="*/ 865 w 993"/>
                    <a:gd name="T67" fmla="*/ 306 h 730"/>
                    <a:gd name="T68" fmla="*/ 782 w 993"/>
                    <a:gd name="T69" fmla="*/ 144 h 730"/>
                    <a:gd name="T70" fmla="*/ 730 w 993"/>
                    <a:gd name="T71" fmla="*/ 11 h 730"/>
                    <a:gd name="T72" fmla="*/ 717 w 993"/>
                    <a:gd name="T73" fmla="*/ 7 h 730"/>
                    <a:gd name="T74" fmla="*/ 672 w 993"/>
                    <a:gd name="T75" fmla="*/ 0 h 730"/>
                    <a:gd name="T76" fmla="*/ 658 w 993"/>
                    <a:gd name="T77" fmla="*/ 13 h 730"/>
                    <a:gd name="T78" fmla="*/ 666 w 993"/>
                    <a:gd name="T79" fmla="*/ 63 h 730"/>
                    <a:gd name="T80" fmla="*/ 647 w 993"/>
                    <a:gd name="T81" fmla="*/ 61 h 730"/>
                    <a:gd name="T82" fmla="*/ 643 w 993"/>
                    <a:gd name="T83" fmla="*/ 38 h 730"/>
                    <a:gd name="T84" fmla="*/ 327 w 993"/>
                    <a:gd name="T85" fmla="*/ 57 h 730"/>
                    <a:gd name="T86" fmla="*/ 307 w 993"/>
                    <a:gd name="T87" fmla="*/ 21 h 730"/>
                    <a:gd name="T88" fmla="*/ 2 w 993"/>
                    <a:gd name="T89" fmla="*/ 47 h 730"/>
                    <a:gd name="T90" fmla="*/ 0 w 993"/>
                    <a:gd name="T91" fmla="*/ 70 h 730"/>
                    <a:gd name="T92" fmla="*/ 0 w 993"/>
                    <a:gd name="T93" fmla="*/ 70 h 7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93" h="730">
                      <a:moveTo>
                        <a:pt x="0" y="70"/>
                      </a:moveTo>
                      <a:lnTo>
                        <a:pt x="29" y="95"/>
                      </a:lnTo>
                      <a:lnTo>
                        <a:pt x="25" y="112"/>
                      </a:lnTo>
                      <a:lnTo>
                        <a:pt x="33" y="122"/>
                      </a:lnTo>
                      <a:lnTo>
                        <a:pt x="21" y="141"/>
                      </a:lnTo>
                      <a:lnTo>
                        <a:pt x="137" y="101"/>
                      </a:lnTo>
                      <a:lnTo>
                        <a:pt x="286" y="194"/>
                      </a:lnTo>
                      <a:lnTo>
                        <a:pt x="407" y="129"/>
                      </a:lnTo>
                      <a:lnTo>
                        <a:pt x="478" y="144"/>
                      </a:lnTo>
                      <a:lnTo>
                        <a:pt x="567" y="232"/>
                      </a:lnTo>
                      <a:lnTo>
                        <a:pt x="597" y="232"/>
                      </a:lnTo>
                      <a:lnTo>
                        <a:pt x="628" y="293"/>
                      </a:lnTo>
                      <a:lnTo>
                        <a:pt x="620" y="409"/>
                      </a:lnTo>
                      <a:lnTo>
                        <a:pt x="641" y="422"/>
                      </a:lnTo>
                      <a:lnTo>
                        <a:pt x="645" y="401"/>
                      </a:lnTo>
                      <a:lnTo>
                        <a:pt x="673" y="401"/>
                      </a:lnTo>
                      <a:lnTo>
                        <a:pt x="645" y="456"/>
                      </a:lnTo>
                      <a:lnTo>
                        <a:pt x="721" y="532"/>
                      </a:lnTo>
                      <a:lnTo>
                        <a:pt x="732" y="509"/>
                      </a:lnTo>
                      <a:lnTo>
                        <a:pt x="738" y="564"/>
                      </a:lnTo>
                      <a:lnTo>
                        <a:pt x="763" y="576"/>
                      </a:lnTo>
                      <a:lnTo>
                        <a:pt x="789" y="640"/>
                      </a:lnTo>
                      <a:lnTo>
                        <a:pt x="814" y="640"/>
                      </a:lnTo>
                      <a:lnTo>
                        <a:pt x="873" y="701"/>
                      </a:lnTo>
                      <a:lnTo>
                        <a:pt x="905" y="705"/>
                      </a:lnTo>
                      <a:lnTo>
                        <a:pt x="905" y="715"/>
                      </a:lnTo>
                      <a:lnTo>
                        <a:pt x="883" y="730"/>
                      </a:lnTo>
                      <a:lnTo>
                        <a:pt x="934" y="724"/>
                      </a:lnTo>
                      <a:lnTo>
                        <a:pt x="966" y="709"/>
                      </a:lnTo>
                      <a:lnTo>
                        <a:pt x="983" y="625"/>
                      </a:lnTo>
                      <a:lnTo>
                        <a:pt x="993" y="629"/>
                      </a:lnTo>
                      <a:lnTo>
                        <a:pt x="983" y="511"/>
                      </a:lnTo>
                      <a:lnTo>
                        <a:pt x="972" y="477"/>
                      </a:lnTo>
                      <a:lnTo>
                        <a:pt x="865" y="306"/>
                      </a:lnTo>
                      <a:lnTo>
                        <a:pt x="782" y="144"/>
                      </a:lnTo>
                      <a:lnTo>
                        <a:pt x="730" y="11"/>
                      </a:lnTo>
                      <a:lnTo>
                        <a:pt x="717" y="7"/>
                      </a:lnTo>
                      <a:lnTo>
                        <a:pt x="672" y="0"/>
                      </a:lnTo>
                      <a:lnTo>
                        <a:pt x="658" y="13"/>
                      </a:lnTo>
                      <a:lnTo>
                        <a:pt x="666" y="63"/>
                      </a:lnTo>
                      <a:lnTo>
                        <a:pt x="647" y="61"/>
                      </a:lnTo>
                      <a:lnTo>
                        <a:pt x="643" y="38"/>
                      </a:lnTo>
                      <a:lnTo>
                        <a:pt x="327" y="57"/>
                      </a:lnTo>
                      <a:lnTo>
                        <a:pt x="307" y="21"/>
                      </a:lnTo>
                      <a:lnTo>
                        <a:pt x="2" y="47"/>
                      </a:lnTo>
                      <a:lnTo>
                        <a:pt x="0" y="7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77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407" y="1265"/>
                  <a:ext cx="356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WA</a:t>
                  </a:r>
                </a:p>
              </p:txBody>
            </p:sp>
            <p:sp>
              <p:nvSpPr>
                <p:cNvPr id="4278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525" y="2119"/>
                  <a:ext cx="318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NV</a:t>
                  </a:r>
                </a:p>
              </p:txBody>
            </p:sp>
            <p:sp>
              <p:nvSpPr>
                <p:cNvPr id="4279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2471" y="2415"/>
                  <a:ext cx="348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MO</a:t>
                  </a:r>
                </a:p>
              </p:txBody>
            </p:sp>
            <p:sp>
              <p:nvSpPr>
                <p:cNvPr id="4280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1959" y="2418"/>
                  <a:ext cx="318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KS</a:t>
                  </a:r>
                </a:p>
              </p:txBody>
            </p:sp>
            <p:sp>
              <p:nvSpPr>
                <p:cNvPr id="4281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3022" y="2222"/>
                  <a:ext cx="268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IN</a:t>
                  </a:r>
                </a:p>
              </p:txBody>
            </p:sp>
            <p:sp>
              <p:nvSpPr>
                <p:cNvPr id="4282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3341" y="2982"/>
                  <a:ext cx="334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GA</a:t>
                  </a:r>
                </a:p>
              </p:txBody>
            </p:sp>
            <p:sp>
              <p:nvSpPr>
                <p:cNvPr id="4283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3694" y="2606"/>
                  <a:ext cx="326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NC</a:t>
                  </a:r>
                </a:p>
              </p:txBody>
            </p:sp>
            <p:sp>
              <p:nvSpPr>
                <p:cNvPr id="4284" name="Text Box 188"/>
                <p:cNvSpPr txBox="1">
                  <a:spLocks noChangeArrowheads="1"/>
                </p:cNvSpPr>
                <p:nvPr/>
              </p:nvSpPr>
              <p:spPr bwMode="auto">
                <a:xfrm>
                  <a:off x="144" y="2271"/>
                  <a:ext cx="326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CA</a:t>
                  </a:r>
                </a:p>
              </p:txBody>
            </p:sp>
            <p:sp>
              <p:nvSpPr>
                <p:cNvPr id="4285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2683" y="1765"/>
                  <a:ext cx="300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WI</a:t>
                  </a:r>
                </a:p>
              </p:txBody>
            </p:sp>
            <p:sp>
              <p:nvSpPr>
                <p:cNvPr id="4286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2287" y="1537"/>
                  <a:ext cx="343" cy="40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MN</a:t>
                  </a:r>
                </a:p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  <p:sp>
              <p:nvSpPr>
                <p:cNvPr id="4287" name="Text Box 191"/>
                <p:cNvSpPr txBox="1">
                  <a:spLocks noChangeArrowheads="1"/>
                </p:cNvSpPr>
                <p:nvPr/>
              </p:nvSpPr>
              <p:spPr bwMode="auto">
                <a:xfrm>
                  <a:off x="2397" y="2043"/>
                  <a:ext cx="254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IA</a:t>
                  </a:r>
                </a:p>
              </p:txBody>
            </p:sp>
            <p:sp>
              <p:nvSpPr>
                <p:cNvPr id="4288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3111" y="1887"/>
                  <a:ext cx="278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MI</a:t>
                  </a:r>
                </a:p>
              </p:txBody>
            </p:sp>
            <p:sp>
              <p:nvSpPr>
                <p:cNvPr id="4289" name="Text Box 193"/>
                <p:cNvSpPr txBox="1">
                  <a:spLocks noChangeArrowheads="1"/>
                </p:cNvSpPr>
                <p:nvPr/>
              </p:nvSpPr>
              <p:spPr bwMode="auto">
                <a:xfrm>
                  <a:off x="3656" y="2034"/>
                  <a:ext cx="307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PA</a:t>
                  </a:r>
                </a:p>
              </p:txBody>
            </p:sp>
            <p:sp>
              <p:nvSpPr>
                <p:cNvPr id="4290" name="Text Box 194"/>
                <p:cNvSpPr txBox="1">
                  <a:spLocks noChangeArrowheads="1"/>
                </p:cNvSpPr>
                <p:nvPr/>
              </p:nvSpPr>
              <p:spPr bwMode="auto">
                <a:xfrm>
                  <a:off x="3746" y="2395"/>
                  <a:ext cx="307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VA</a:t>
                  </a:r>
                </a:p>
              </p:txBody>
            </p:sp>
            <p:sp>
              <p:nvSpPr>
                <p:cNvPr id="4291" name="Text Box 195"/>
                <p:cNvSpPr txBox="1">
                  <a:spLocks noChangeArrowheads="1"/>
                </p:cNvSpPr>
                <p:nvPr/>
              </p:nvSpPr>
              <p:spPr bwMode="auto">
                <a:xfrm>
                  <a:off x="1385" y="2319"/>
                  <a:ext cx="334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CO</a:t>
                  </a:r>
                </a:p>
              </p:txBody>
            </p:sp>
            <p:sp>
              <p:nvSpPr>
                <p:cNvPr id="4292" name="Text Box 196"/>
                <p:cNvSpPr txBox="1">
                  <a:spLocks noChangeArrowheads="1"/>
                </p:cNvSpPr>
                <p:nvPr/>
              </p:nvSpPr>
              <p:spPr bwMode="auto">
                <a:xfrm>
                  <a:off x="242" y="1584"/>
                  <a:ext cx="334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OR</a:t>
                  </a:r>
                </a:p>
              </p:txBody>
            </p:sp>
            <p:sp>
              <p:nvSpPr>
                <p:cNvPr id="4293" name="Text Box 197"/>
                <p:cNvSpPr txBox="1">
                  <a:spLocks noChangeArrowheads="1"/>
                </p:cNvSpPr>
                <p:nvPr/>
              </p:nvSpPr>
              <p:spPr bwMode="auto">
                <a:xfrm>
                  <a:off x="770" y="2736"/>
                  <a:ext cx="351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AZ </a:t>
                  </a:r>
                </a:p>
              </p:txBody>
            </p:sp>
            <p:sp>
              <p:nvSpPr>
                <p:cNvPr id="4294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3026" y="2976"/>
                  <a:ext cx="294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AL</a:t>
                  </a:r>
                </a:p>
              </p:txBody>
            </p:sp>
            <p:sp>
              <p:nvSpPr>
                <p:cNvPr id="4295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2498" y="2784"/>
                  <a:ext cx="326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AR</a:t>
                  </a:r>
                </a:p>
              </p:txBody>
            </p:sp>
            <p:sp>
              <p:nvSpPr>
                <p:cNvPr id="4296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1298" y="2784"/>
                  <a:ext cx="348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NM</a:t>
                  </a:r>
                </a:p>
              </p:txBody>
            </p:sp>
            <p:sp>
              <p:nvSpPr>
                <p:cNvPr id="4297" name="Text Box 201"/>
                <p:cNvSpPr txBox="1">
                  <a:spLocks noChangeArrowheads="1"/>
                </p:cNvSpPr>
                <p:nvPr/>
              </p:nvSpPr>
              <p:spPr bwMode="auto">
                <a:xfrm>
                  <a:off x="1922" y="3168"/>
                  <a:ext cx="308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TX</a:t>
                  </a:r>
                </a:p>
              </p:txBody>
            </p:sp>
            <p:sp>
              <p:nvSpPr>
                <p:cNvPr id="4298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2066" y="2736"/>
                  <a:ext cx="334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OK</a:t>
                  </a:r>
                </a:p>
              </p:txBody>
            </p:sp>
            <p:sp>
              <p:nvSpPr>
                <p:cNvPr id="4299" name="Text Box 203"/>
                <p:cNvSpPr txBox="1">
                  <a:spLocks noChangeArrowheads="1"/>
                </p:cNvSpPr>
                <p:nvPr/>
              </p:nvSpPr>
              <p:spPr bwMode="auto">
                <a:xfrm>
                  <a:off x="914" y="2208"/>
                  <a:ext cx="308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UT</a:t>
                  </a:r>
                </a:p>
              </p:txBody>
            </p:sp>
            <p:sp>
              <p:nvSpPr>
                <p:cNvPr id="4300" name="Text Box 204"/>
                <p:cNvSpPr txBox="1">
                  <a:spLocks noChangeArrowheads="1"/>
                </p:cNvSpPr>
                <p:nvPr/>
              </p:nvSpPr>
              <p:spPr bwMode="auto">
                <a:xfrm>
                  <a:off x="3560" y="3408"/>
                  <a:ext cx="294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FL</a:t>
                  </a:r>
                </a:p>
              </p:txBody>
            </p:sp>
            <p:sp>
              <p:nvSpPr>
                <p:cNvPr id="4301" name="Text Box 205"/>
                <p:cNvSpPr txBox="1">
                  <a:spLocks noChangeArrowheads="1"/>
                </p:cNvSpPr>
                <p:nvPr/>
              </p:nvSpPr>
              <p:spPr bwMode="auto">
                <a:xfrm>
                  <a:off x="777" y="1722"/>
                  <a:ext cx="268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ID</a:t>
                  </a:r>
                </a:p>
              </p:txBody>
            </p:sp>
            <p:sp>
              <p:nvSpPr>
                <p:cNvPr id="4302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1298" y="1872"/>
                  <a:ext cx="356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>
                      <a:solidFill>
                        <a:schemeClr val="tx1"/>
                      </a:solidFill>
                    </a:rPr>
                    <a:t>WY</a:t>
                  </a:r>
                </a:p>
              </p:txBody>
            </p:sp>
            <p:sp>
              <p:nvSpPr>
                <p:cNvPr id="4303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1874" y="1488"/>
                  <a:ext cx="324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ND</a:t>
                  </a:r>
                </a:p>
              </p:txBody>
            </p:sp>
            <p:sp>
              <p:nvSpPr>
                <p:cNvPr id="4304" name="Text Box 208"/>
                <p:cNvSpPr txBox="1">
                  <a:spLocks noChangeArrowheads="1"/>
                </p:cNvSpPr>
                <p:nvPr/>
              </p:nvSpPr>
              <p:spPr bwMode="auto">
                <a:xfrm>
                  <a:off x="1922" y="2064"/>
                  <a:ext cx="318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>
                      <a:solidFill>
                        <a:schemeClr val="tx1"/>
                      </a:solidFill>
                    </a:rPr>
                    <a:t>NE</a:t>
                  </a:r>
                </a:p>
              </p:txBody>
            </p:sp>
            <p:sp>
              <p:nvSpPr>
                <p:cNvPr id="4305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1874" y="1776"/>
                  <a:ext cx="318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>
                      <a:solidFill>
                        <a:schemeClr val="tx1"/>
                      </a:solidFill>
                    </a:rPr>
                    <a:t>SD</a:t>
                  </a:r>
                </a:p>
              </p:txBody>
            </p:sp>
            <p:sp>
              <p:nvSpPr>
                <p:cNvPr id="4306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2784" y="2208"/>
                  <a:ext cx="252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800" b="0">
                      <a:solidFill>
                        <a:schemeClr val="tx1"/>
                      </a:solidFill>
                    </a:rPr>
                    <a:t>IL</a:t>
                  </a:r>
                </a:p>
              </p:txBody>
            </p:sp>
            <p:sp>
              <p:nvSpPr>
                <p:cNvPr id="4307" name="Text Box 211"/>
                <p:cNvSpPr txBox="1">
                  <a:spLocks noChangeArrowheads="1"/>
                </p:cNvSpPr>
                <p:nvPr/>
              </p:nvSpPr>
              <p:spPr bwMode="auto">
                <a:xfrm>
                  <a:off x="3170" y="2448"/>
                  <a:ext cx="310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>
                      <a:solidFill>
                        <a:schemeClr val="tx1"/>
                      </a:solidFill>
                    </a:rPr>
                    <a:t>KY</a:t>
                  </a:r>
                </a:p>
              </p:txBody>
            </p:sp>
            <p:sp>
              <p:nvSpPr>
                <p:cNvPr id="4308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3480" y="2314"/>
                  <a:ext cx="356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 dirty="0">
                      <a:solidFill>
                        <a:schemeClr val="tx1"/>
                      </a:solidFill>
                    </a:rPr>
                    <a:t>WV</a:t>
                  </a:r>
                </a:p>
              </p:txBody>
            </p:sp>
            <p:sp>
              <p:nvSpPr>
                <p:cNvPr id="4309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4274" y="2592"/>
                  <a:ext cx="348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>
                      <a:solidFill>
                        <a:schemeClr val="tx1"/>
                      </a:solidFill>
                    </a:rPr>
                    <a:t>MD</a:t>
                  </a:r>
                </a:p>
              </p:txBody>
            </p:sp>
            <p:sp>
              <p:nvSpPr>
                <p:cNvPr id="4310" name="Text Box 214"/>
                <p:cNvSpPr txBox="1">
                  <a:spLocks noChangeArrowheads="1"/>
                </p:cNvSpPr>
                <p:nvPr/>
              </p:nvSpPr>
              <p:spPr bwMode="auto">
                <a:xfrm>
                  <a:off x="4274" y="2352"/>
                  <a:ext cx="316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800" b="0">
                      <a:solidFill>
                        <a:schemeClr val="tx1"/>
                      </a:solidFill>
                    </a:rPr>
                    <a:t>DE</a:t>
                  </a:r>
                </a:p>
              </p:txBody>
            </p:sp>
            <p:sp>
              <p:nvSpPr>
                <p:cNvPr id="4311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4274" y="2112"/>
                  <a:ext cx="302" cy="23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>
                      <a:solidFill>
                        <a:schemeClr val="tx1"/>
                      </a:solidFill>
                    </a:rPr>
                    <a:t>NJ</a:t>
                  </a:r>
                </a:p>
              </p:txBody>
            </p:sp>
            <p:sp>
              <p:nvSpPr>
                <p:cNvPr id="4312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4514" y="1872"/>
                  <a:ext cx="260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>
                      <a:solidFill>
                        <a:schemeClr val="tx1"/>
                      </a:solidFill>
                    </a:rPr>
                    <a:t>RI</a:t>
                  </a:r>
                </a:p>
              </p:txBody>
            </p:sp>
            <p:sp>
              <p:nvSpPr>
                <p:cNvPr id="4313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3458" y="1488"/>
                  <a:ext cx="308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>
                      <a:solidFill>
                        <a:schemeClr val="tx1"/>
                      </a:solidFill>
                    </a:rPr>
                    <a:t>VT</a:t>
                  </a:r>
                </a:p>
              </p:txBody>
            </p:sp>
            <p:sp>
              <p:nvSpPr>
                <p:cNvPr id="4314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3698" y="1296"/>
                  <a:ext cx="324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>
                      <a:solidFill>
                        <a:schemeClr val="tx1"/>
                      </a:solidFill>
                    </a:rPr>
                    <a:t>NH</a:t>
                  </a:r>
                </a:p>
              </p:txBody>
            </p:sp>
            <p:sp>
              <p:nvSpPr>
                <p:cNvPr id="4315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3938" y="1104"/>
                  <a:ext cx="332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0">
                      <a:solidFill>
                        <a:schemeClr val="tx1"/>
                      </a:solidFill>
                    </a:rPr>
                    <a:t>ME</a:t>
                  </a:r>
                </a:p>
              </p:txBody>
            </p:sp>
            <p:sp>
              <p:nvSpPr>
                <p:cNvPr id="4316" name="Line 220"/>
                <p:cNvSpPr>
                  <a:spLocks noChangeShapeType="1"/>
                </p:cNvSpPr>
                <p:nvPr/>
              </p:nvSpPr>
              <p:spPr bwMode="auto">
                <a:xfrm flipH="1" flipV="1">
                  <a:off x="3938" y="2352"/>
                  <a:ext cx="384" cy="288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17" name="Line 221"/>
                <p:cNvSpPr>
                  <a:spLocks noChangeShapeType="1"/>
                </p:cNvSpPr>
                <p:nvPr/>
              </p:nvSpPr>
              <p:spPr bwMode="auto">
                <a:xfrm flipH="1" flipV="1">
                  <a:off x="4082" y="2352"/>
                  <a:ext cx="240" cy="9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18" name="Freeform 222"/>
                <p:cNvSpPr>
                  <a:spLocks/>
                </p:cNvSpPr>
                <p:nvPr/>
              </p:nvSpPr>
              <p:spPr bwMode="auto">
                <a:xfrm>
                  <a:off x="4097" y="2196"/>
                  <a:ext cx="207" cy="9"/>
                </a:xfrm>
                <a:custGeom>
                  <a:avLst/>
                  <a:gdLst>
                    <a:gd name="T0" fmla="*/ 207 w 207"/>
                    <a:gd name="T1" fmla="*/ 9 h 9"/>
                    <a:gd name="T2" fmla="*/ 0 w 207"/>
                    <a:gd name="T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7" h="9">
                      <a:moveTo>
                        <a:pt x="207" y="9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19" name="Freeform 223"/>
                <p:cNvSpPr>
                  <a:spLocks/>
                </p:cNvSpPr>
                <p:nvPr/>
              </p:nvSpPr>
              <p:spPr bwMode="auto">
                <a:xfrm>
                  <a:off x="3692" y="1611"/>
                  <a:ext cx="438" cy="117"/>
                </a:xfrm>
                <a:custGeom>
                  <a:avLst/>
                  <a:gdLst>
                    <a:gd name="T0" fmla="*/ 0 w 438"/>
                    <a:gd name="T1" fmla="*/ 0 h 117"/>
                    <a:gd name="T2" fmla="*/ 438 w 438"/>
                    <a:gd name="T3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38" h="117">
                      <a:moveTo>
                        <a:pt x="0" y="0"/>
                      </a:moveTo>
                      <a:lnTo>
                        <a:pt x="438" y="117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20" name="Freeform 224"/>
                <p:cNvSpPr>
                  <a:spLocks/>
                </p:cNvSpPr>
                <p:nvPr/>
              </p:nvSpPr>
              <p:spPr bwMode="auto">
                <a:xfrm>
                  <a:off x="4295" y="1968"/>
                  <a:ext cx="267" cy="3"/>
                </a:xfrm>
                <a:custGeom>
                  <a:avLst/>
                  <a:gdLst>
                    <a:gd name="T0" fmla="*/ 267 w 267"/>
                    <a:gd name="T1" fmla="*/ 0 h 3"/>
                    <a:gd name="T2" fmla="*/ 0 w 267"/>
                    <a:gd name="T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7" h="3">
                      <a:moveTo>
                        <a:pt x="267" y="0"/>
                      </a:moveTo>
                      <a:lnTo>
                        <a:pt x="0" y="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21" name="Freeform 225"/>
                <p:cNvSpPr>
                  <a:spLocks/>
                </p:cNvSpPr>
                <p:nvPr/>
              </p:nvSpPr>
              <p:spPr bwMode="auto">
                <a:xfrm>
                  <a:off x="3980" y="1413"/>
                  <a:ext cx="294" cy="315"/>
                </a:xfrm>
                <a:custGeom>
                  <a:avLst/>
                  <a:gdLst>
                    <a:gd name="T0" fmla="*/ 0 w 294"/>
                    <a:gd name="T1" fmla="*/ 0 h 315"/>
                    <a:gd name="T2" fmla="*/ 294 w 294"/>
                    <a:gd name="T3" fmla="*/ 315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4" h="315">
                      <a:moveTo>
                        <a:pt x="0" y="0"/>
                      </a:moveTo>
                      <a:lnTo>
                        <a:pt x="294" y="315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22" name="Freeform 226"/>
                <p:cNvSpPr>
                  <a:spLocks/>
                </p:cNvSpPr>
                <p:nvPr/>
              </p:nvSpPr>
              <p:spPr bwMode="auto">
                <a:xfrm>
                  <a:off x="4223" y="1287"/>
                  <a:ext cx="180" cy="243"/>
                </a:xfrm>
                <a:custGeom>
                  <a:avLst/>
                  <a:gdLst>
                    <a:gd name="T0" fmla="*/ 0 w 180"/>
                    <a:gd name="T1" fmla="*/ 0 h 243"/>
                    <a:gd name="T2" fmla="*/ 180 w 180"/>
                    <a:gd name="T3" fmla="*/ 243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80" h="243">
                      <a:moveTo>
                        <a:pt x="0" y="0"/>
                      </a:moveTo>
                      <a:lnTo>
                        <a:pt x="180" y="243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30" name="Group 234"/>
              <p:cNvGrpSpPr>
                <a:grpSpLocks/>
              </p:cNvGrpSpPr>
              <p:nvPr/>
            </p:nvGrpSpPr>
            <p:grpSpPr bwMode="auto">
              <a:xfrm>
                <a:off x="192" y="3360"/>
                <a:ext cx="1246" cy="776"/>
                <a:chOff x="192" y="3360"/>
                <a:chExt cx="1246" cy="776"/>
              </a:xfrm>
              <a:grpFill/>
            </p:grpSpPr>
            <p:sp>
              <p:nvSpPr>
                <p:cNvPr id="4331" name="Freeform 235"/>
                <p:cNvSpPr>
                  <a:spLocks/>
                </p:cNvSpPr>
                <p:nvPr/>
              </p:nvSpPr>
              <p:spPr bwMode="auto">
                <a:xfrm>
                  <a:off x="192" y="3360"/>
                  <a:ext cx="858" cy="776"/>
                </a:xfrm>
                <a:custGeom>
                  <a:avLst/>
                  <a:gdLst>
                    <a:gd name="T0" fmla="*/ 197 w 304"/>
                    <a:gd name="T1" fmla="*/ 40 h 279"/>
                    <a:gd name="T2" fmla="*/ 153 w 304"/>
                    <a:gd name="T3" fmla="*/ 24 h 279"/>
                    <a:gd name="T4" fmla="*/ 73 w 304"/>
                    <a:gd name="T5" fmla="*/ 14 h 279"/>
                    <a:gd name="T6" fmla="*/ 55 w 304"/>
                    <a:gd name="T7" fmla="*/ 25 h 279"/>
                    <a:gd name="T8" fmla="*/ 49 w 304"/>
                    <a:gd name="T9" fmla="*/ 44 h 279"/>
                    <a:gd name="T10" fmla="*/ 67 w 304"/>
                    <a:gd name="T11" fmla="*/ 70 h 279"/>
                    <a:gd name="T12" fmla="*/ 65 w 304"/>
                    <a:gd name="T13" fmla="*/ 80 h 279"/>
                    <a:gd name="T14" fmla="*/ 50 w 304"/>
                    <a:gd name="T15" fmla="*/ 63 h 279"/>
                    <a:gd name="T16" fmla="*/ 24 w 304"/>
                    <a:gd name="T17" fmla="*/ 78 h 279"/>
                    <a:gd name="T18" fmla="*/ 31 w 304"/>
                    <a:gd name="T19" fmla="*/ 101 h 279"/>
                    <a:gd name="T20" fmla="*/ 57 w 304"/>
                    <a:gd name="T21" fmla="*/ 117 h 279"/>
                    <a:gd name="T22" fmla="*/ 38 w 304"/>
                    <a:gd name="T23" fmla="*/ 125 h 279"/>
                    <a:gd name="T24" fmla="*/ 6 w 304"/>
                    <a:gd name="T25" fmla="*/ 140 h 279"/>
                    <a:gd name="T26" fmla="*/ 31 w 304"/>
                    <a:gd name="T27" fmla="*/ 173 h 279"/>
                    <a:gd name="T28" fmla="*/ 40 w 304"/>
                    <a:gd name="T29" fmla="*/ 195 h 279"/>
                    <a:gd name="T30" fmla="*/ 60 w 304"/>
                    <a:gd name="T31" fmla="*/ 221 h 279"/>
                    <a:gd name="T32" fmla="*/ 18 w 304"/>
                    <a:gd name="T33" fmla="*/ 241 h 279"/>
                    <a:gd name="T34" fmla="*/ 49 w 304"/>
                    <a:gd name="T35" fmla="*/ 248 h 279"/>
                    <a:gd name="T36" fmla="*/ 91 w 304"/>
                    <a:gd name="T37" fmla="*/ 204 h 279"/>
                    <a:gd name="T38" fmla="*/ 123 w 304"/>
                    <a:gd name="T39" fmla="*/ 174 h 279"/>
                    <a:gd name="T40" fmla="*/ 118 w 304"/>
                    <a:gd name="T41" fmla="*/ 208 h 279"/>
                    <a:gd name="T42" fmla="*/ 147 w 304"/>
                    <a:gd name="T43" fmla="*/ 179 h 279"/>
                    <a:gd name="T44" fmla="*/ 175 w 304"/>
                    <a:gd name="T45" fmla="*/ 198 h 279"/>
                    <a:gd name="T46" fmla="*/ 211 w 304"/>
                    <a:gd name="T47" fmla="*/ 208 h 279"/>
                    <a:gd name="T48" fmla="*/ 245 w 304"/>
                    <a:gd name="T49" fmla="*/ 218 h 279"/>
                    <a:gd name="T50" fmla="*/ 257 w 304"/>
                    <a:gd name="T51" fmla="*/ 225 h 279"/>
                    <a:gd name="T52" fmla="*/ 287 w 304"/>
                    <a:gd name="T53" fmla="*/ 264 h 279"/>
                    <a:gd name="T54" fmla="*/ 302 w 304"/>
                    <a:gd name="T55" fmla="*/ 274 h 279"/>
                    <a:gd name="T56" fmla="*/ 283 w 304"/>
                    <a:gd name="T57" fmla="*/ 244 h 279"/>
                    <a:gd name="T58" fmla="*/ 249 w 304"/>
                    <a:gd name="T59" fmla="*/ 197 h 279"/>
                    <a:gd name="T60" fmla="*/ 219 w 304"/>
                    <a:gd name="T61" fmla="*/ 198 h 279"/>
                    <a:gd name="T62" fmla="*/ 203 w 304"/>
                    <a:gd name="T63" fmla="*/ 194 h 279"/>
                    <a:gd name="T64" fmla="*/ 204 w 304"/>
                    <a:gd name="T65" fmla="*/ 192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4" h="279">
                      <a:moveTo>
                        <a:pt x="204" y="192"/>
                      </a:moveTo>
                      <a:lnTo>
                        <a:pt x="197" y="40"/>
                      </a:lnTo>
                      <a:lnTo>
                        <a:pt x="154" y="28"/>
                      </a:lnTo>
                      <a:lnTo>
                        <a:pt x="153" y="24"/>
                      </a:lnTo>
                      <a:lnTo>
                        <a:pt x="111" y="0"/>
                      </a:lnTo>
                      <a:lnTo>
                        <a:pt x="73" y="14"/>
                      </a:lnTo>
                      <a:lnTo>
                        <a:pt x="65" y="31"/>
                      </a:lnTo>
                      <a:lnTo>
                        <a:pt x="55" y="25"/>
                      </a:lnTo>
                      <a:lnTo>
                        <a:pt x="42" y="31"/>
                      </a:lnTo>
                      <a:lnTo>
                        <a:pt x="49" y="44"/>
                      </a:lnTo>
                      <a:lnTo>
                        <a:pt x="57" y="57"/>
                      </a:lnTo>
                      <a:lnTo>
                        <a:pt x="67" y="70"/>
                      </a:lnTo>
                      <a:lnTo>
                        <a:pt x="68" y="72"/>
                      </a:lnTo>
                      <a:lnTo>
                        <a:pt x="65" y="80"/>
                      </a:lnTo>
                      <a:lnTo>
                        <a:pt x="57" y="77"/>
                      </a:lnTo>
                      <a:lnTo>
                        <a:pt x="50" y="63"/>
                      </a:lnTo>
                      <a:lnTo>
                        <a:pt x="20" y="68"/>
                      </a:lnTo>
                      <a:lnTo>
                        <a:pt x="24" y="78"/>
                      </a:lnTo>
                      <a:lnTo>
                        <a:pt x="22" y="90"/>
                      </a:lnTo>
                      <a:lnTo>
                        <a:pt x="31" y="101"/>
                      </a:lnTo>
                      <a:lnTo>
                        <a:pt x="61" y="107"/>
                      </a:lnTo>
                      <a:lnTo>
                        <a:pt x="57" y="117"/>
                      </a:lnTo>
                      <a:lnTo>
                        <a:pt x="47" y="120"/>
                      </a:lnTo>
                      <a:lnTo>
                        <a:pt x="38" y="125"/>
                      </a:lnTo>
                      <a:lnTo>
                        <a:pt x="31" y="120"/>
                      </a:lnTo>
                      <a:lnTo>
                        <a:pt x="6" y="140"/>
                      </a:lnTo>
                      <a:lnTo>
                        <a:pt x="15" y="174"/>
                      </a:lnTo>
                      <a:lnTo>
                        <a:pt x="31" y="173"/>
                      </a:lnTo>
                      <a:lnTo>
                        <a:pt x="23" y="197"/>
                      </a:lnTo>
                      <a:lnTo>
                        <a:pt x="40" y="195"/>
                      </a:lnTo>
                      <a:lnTo>
                        <a:pt x="63" y="204"/>
                      </a:lnTo>
                      <a:lnTo>
                        <a:pt x="60" y="221"/>
                      </a:lnTo>
                      <a:lnTo>
                        <a:pt x="23" y="243"/>
                      </a:lnTo>
                      <a:lnTo>
                        <a:pt x="18" y="241"/>
                      </a:lnTo>
                      <a:lnTo>
                        <a:pt x="0" y="255"/>
                      </a:lnTo>
                      <a:lnTo>
                        <a:pt x="49" y="248"/>
                      </a:lnTo>
                      <a:lnTo>
                        <a:pt x="95" y="211"/>
                      </a:lnTo>
                      <a:lnTo>
                        <a:pt x="91" y="204"/>
                      </a:lnTo>
                      <a:lnTo>
                        <a:pt x="115" y="181"/>
                      </a:lnTo>
                      <a:lnTo>
                        <a:pt x="123" y="174"/>
                      </a:lnTo>
                      <a:lnTo>
                        <a:pt x="111" y="197"/>
                      </a:lnTo>
                      <a:lnTo>
                        <a:pt x="118" y="208"/>
                      </a:lnTo>
                      <a:lnTo>
                        <a:pt x="144" y="194"/>
                      </a:lnTo>
                      <a:lnTo>
                        <a:pt x="147" y="179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211" y="203"/>
                      </a:lnTo>
                      <a:lnTo>
                        <a:pt x="211" y="208"/>
                      </a:lnTo>
                      <a:lnTo>
                        <a:pt x="245" y="231"/>
                      </a:lnTo>
                      <a:lnTo>
                        <a:pt x="245" y="218"/>
                      </a:lnTo>
                      <a:lnTo>
                        <a:pt x="253" y="227"/>
                      </a:lnTo>
                      <a:lnTo>
                        <a:pt x="257" y="225"/>
                      </a:lnTo>
                      <a:lnTo>
                        <a:pt x="287" y="258"/>
                      </a:lnTo>
                      <a:lnTo>
                        <a:pt x="287" y="264"/>
                      </a:lnTo>
                      <a:lnTo>
                        <a:pt x="304" y="279"/>
                      </a:lnTo>
                      <a:lnTo>
                        <a:pt x="302" y="274"/>
                      </a:lnTo>
                      <a:lnTo>
                        <a:pt x="302" y="257"/>
                      </a:lnTo>
                      <a:lnTo>
                        <a:pt x="283" y="244"/>
                      </a:lnTo>
                      <a:lnTo>
                        <a:pt x="257" y="198"/>
                      </a:lnTo>
                      <a:lnTo>
                        <a:pt x="249" y="197"/>
                      </a:lnTo>
                      <a:lnTo>
                        <a:pt x="237" y="213"/>
                      </a:lnTo>
                      <a:lnTo>
                        <a:pt x="219" y="198"/>
                      </a:lnTo>
                      <a:lnTo>
                        <a:pt x="217" y="188"/>
                      </a:lnTo>
                      <a:lnTo>
                        <a:pt x="203" y="194"/>
                      </a:lnTo>
                      <a:lnTo>
                        <a:pt x="204" y="194"/>
                      </a:lnTo>
                      <a:lnTo>
                        <a:pt x="204" y="192"/>
                      </a:lnTo>
                    </a:path>
                  </a:pathLst>
                </a:custGeom>
                <a:grpFill/>
                <a:ln w="1651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b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332" name="Group 236"/>
                <p:cNvGrpSpPr>
                  <a:grpSpLocks/>
                </p:cNvGrpSpPr>
                <p:nvPr/>
              </p:nvGrpSpPr>
              <p:grpSpPr bwMode="auto">
                <a:xfrm>
                  <a:off x="960" y="3648"/>
                  <a:ext cx="478" cy="339"/>
                  <a:chOff x="1807" y="3697"/>
                  <a:chExt cx="478" cy="339"/>
                </a:xfrm>
                <a:grpFill/>
              </p:grpSpPr>
              <p:sp>
                <p:nvSpPr>
                  <p:cNvPr id="4333" name="Freeform 237"/>
                  <p:cNvSpPr>
                    <a:spLocks/>
                  </p:cNvSpPr>
                  <p:nvPr/>
                </p:nvSpPr>
                <p:spPr bwMode="auto">
                  <a:xfrm>
                    <a:off x="1807" y="3706"/>
                    <a:ext cx="33" cy="26"/>
                  </a:xfrm>
                  <a:custGeom>
                    <a:avLst/>
                    <a:gdLst>
                      <a:gd name="T0" fmla="*/ 0 w 11"/>
                      <a:gd name="T1" fmla="*/ 6 h 10"/>
                      <a:gd name="T2" fmla="*/ 6 w 11"/>
                      <a:gd name="T3" fmla="*/ 0 h 10"/>
                      <a:gd name="T4" fmla="*/ 10 w 11"/>
                      <a:gd name="T5" fmla="*/ 2 h 10"/>
                      <a:gd name="T6" fmla="*/ 11 w 11"/>
                      <a:gd name="T7" fmla="*/ 5 h 10"/>
                      <a:gd name="T8" fmla="*/ 9 w 11"/>
                      <a:gd name="T9" fmla="*/ 8 h 10"/>
                      <a:gd name="T10" fmla="*/ 7 w 11"/>
                      <a:gd name="T11" fmla="*/ 10 h 10"/>
                      <a:gd name="T12" fmla="*/ 4 w 11"/>
                      <a:gd name="T13" fmla="*/ 10 h 10"/>
                      <a:gd name="T14" fmla="*/ 0 w 11"/>
                      <a:gd name="T15" fmla="*/ 6 h 10"/>
                      <a:gd name="T16" fmla="*/ 0 w 11"/>
                      <a:gd name="T17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10">
                        <a:moveTo>
                          <a:pt x="0" y="6"/>
                        </a:moveTo>
                        <a:lnTo>
                          <a:pt x="6" y="0"/>
                        </a:lnTo>
                        <a:lnTo>
                          <a:pt x="10" y="2"/>
                        </a:lnTo>
                        <a:lnTo>
                          <a:pt x="11" y="5"/>
                        </a:lnTo>
                        <a:lnTo>
                          <a:pt x="9" y="8"/>
                        </a:lnTo>
                        <a:lnTo>
                          <a:pt x="7" y="10"/>
                        </a:lnTo>
                        <a:lnTo>
                          <a:pt x="4" y="1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1651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 sz="18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34" name="Freeform 238"/>
                  <p:cNvSpPr>
                    <a:spLocks/>
                  </p:cNvSpPr>
                  <p:nvPr/>
                </p:nvSpPr>
                <p:spPr bwMode="auto">
                  <a:xfrm>
                    <a:off x="1807" y="3706"/>
                    <a:ext cx="33" cy="26"/>
                  </a:xfrm>
                  <a:custGeom>
                    <a:avLst/>
                    <a:gdLst>
                      <a:gd name="T0" fmla="*/ 0 w 11"/>
                      <a:gd name="T1" fmla="*/ 6 h 10"/>
                      <a:gd name="T2" fmla="*/ 6 w 11"/>
                      <a:gd name="T3" fmla="*/ 0 h 10"/>
                      <a:gd name="T4" fmla="*/ 10 w 11"/>
                      <a:gd name="T5" fmla="*/ 2 h 10"/>
                      <a:gd name="T6" fmla="*/ 11 w 11"/>
                      <a:gd name="T7" fmla="*/ 5 h 10"/>
                      <a:gd name="T8" fmla="*/ 9 w 11"/>
                      <a:gd name="T9" fmla="*/ 8 h 10"/>
                      <a:gd name="T10" fmla="*/ 7 w 11"/>
                      <a:gd name="T11" fmla="*/ 10 h 10"/>
                      <a:gd name="T12" fmla="*/ 4 w 11"/>
                      <a:gd name="T13" fmla="*/ 10 h 10"/>
                      <a:gd name="T14" fmla="*/ 0 w 11"/>
                      <a:gd name="T15" fmla="*/ 6 h 10"/>
                      <a:gd name="T16" fmla="*/ 0 w 11"/>
                      <a:gd name="T17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10">
                        <a:moveTo>
                          <a:pt x="0" y="6"/>
                        </a:moveTo>
                        <a:lnTo>
                          <a:pt x="6" y="0"/>
                        </a:lnTo>
                        <a:lnTo>
                          <a:pt x="10" y="2"/>
                        </a:lnTo>
                        <a:lnTo>
                          <a:pt x="11" y="5"/>
                        </a:lnTo>
                        <a:lnTo>
                          <a:pt x="9" y="8"/>
                        </a:lnTo>
                        <a:lnTo>
                          <a:pt x="7" y="10"/>
                        </a:lnTo>
                        <a:lnTo>
                          <a:pt x="4" y="10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1651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 sz="18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35" name="Freeform 239"/>
                  <p:cNvSpPr>
                    <a:spLocks/>
                  </p:cNvSpPr>
                  <p:nvPr/>
                </p:nvSpPr>
                <p:spPr bwMode="auto">
                  <a:xfrm>
                    <a:off x="1858" y="3697"/>
                    <a:ext cx="48" cy="30"/>
                  </a:xfrm>
                  <a:custGeom>
                    <a:avLst/>
                    <a:gdLst>
                      <a:gd name="T0" fmla="*/ 0 w 16"/>
                      <a:gd name="T1" fmla="*/ 9 h 11"/>
                      <a:gd name="T2" fmla="*/ 7 w 16"/>
                      <a:gd name="T3" fmla="*/ 0 h 11"/>
                      <a:gd name="T4" fmla="*/ 14 w 16"/>
                      <a:gd name="T5" fmla="*/ 1 h 11"/>
                      <a:gd name="T6" fmla="*/ 15 w 16"/>
                      <a:gd name="T7" fmla="*/ 5 h 11"/>
                      <a:gd name="T8" fmla="*/ 16 w 16"/>
                      <a:gd name="T9" fmla="*/ 11 h 11"/>
                      <a:gd name="T10" fmla="*/ 9 w 16"/>
                      <a:gd name="T11" fmla="*/ 11 h 11"/>
                      <a:gd name="T12" fmla="*/ 5 w 16"/>
                      <a:gd name="T13" fmla="*/ 9 h 11"/>
                      <a:gd name="T14" fmla="*/ 1 w 16"/>
                      <a:gd name="T15" fmla="*/ 9 h 11"/>
                      <a:gd name="T16" fmla="*/ 0 w 16"/>
                      <a:gd name="T17" fmla="*/ 9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11">
                        <a:moveTo>
                          <a:pt x="0" y="9"/>
                        </a:moveTo>
                        <a:lnTo>
                          <a:pt x="7" y="0"/>
                        </a:lnTo>
                        <a:lnTo>
                          <a:pt x="14" y="1"/>
                        </a:lnTo>
                        <a:lnTo>
                          <a:pt x="15" y="5"/>
                        </a:lnTo>
                        <a:lnTo>
                          <a:pt x="16" y="11"/>
                        </a:lnTo>
                        <a:lnTo>
                          <a:pt x="9" y="11"/>
                        </a:lnTo>
                        <a:lnTo>
                          <a:pt x="5" y="9"/>
                        </a:lnTo>
                        <a:lnTo>
                          <a:pt x="1" y="9"/>
                        </a:lnTo>
                        <a:lnTo>
                          <a:pt x="0" y="9"/>
                        </a:lnTo>
                      </a:path>
                    </a:pathLst>
                  </a:custGeom>
                  <a:grpFill/>
                  <a:ln w="1651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 sz="18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36" name="Freeform 240"/>
                  <p:cNvSpPr>
                    <a:spLocks/>
                  </p:cNvSpPr>
                  <p:nvPr/>
                </p:nvSpPr>
                <p:spPr bwMode="auto">
                  <a:xfrm>
                    <a:off x="1858" y="3697"/>
                    <a:ext cx="48" cy="30"/>
                  </a:xfrm>
                  <a:custGeom>
                    <a:avLst/>
                    <a:gdLst>
                      <a:gd name="T0" fmla="*/ 0 w 16"/>
                      <a:gd name="T1" fmla="*/ 9 h 11"/>
                      <a:gd name="T2" fmla="*/ 7 w 16"/>
                      <a:gd name="T3" fmla="*/ 0 h 11"/>
                      <a:gd name="T4" fmla="*/ 14 w 16"/>
                      <a:gd name="T5" fmla="*/ 1 h 11"/>
                      <a:gd name="T6" fmla="*/ 15 w 16"/>
                      <a:gd name="T7" fmla="*/ 5 h 11"/>
                      <a:gd name="T8" fmla="*/ 16 w 16"/>
                      <a:gd name="T9" fmla="*/ 11 h 11"/>
                      <a:gd name="T10" fmla="*/ 9 w 16"/>
                      <a:gd name="T11" fmla="*/ 11 h 11"/>
                      <a:gd name="T12" fmla="*/ 5 w 16"/>
                      <a:gd name="T13" fmla="*/ 9 h 11"/>
                      <a:gd name="T14" fmla="*/ 1 w 16"/>
                      <a:gd name="T15" fmla="*/ 9 h 11"/>
                      <a:gd name="T16" fmla="*/ 0 w 16"/>
                      <a:gd name="T17" fmla="*/ 9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11">
                        <a:moveTo>
                          <a:pt x="0" y="9"/>
                        </a:moveTo>
                        <a:lnTo>
                          <a:pt x="7" y="0"/>
                        </a:lnTo>
                        <a:lnTo>
                          <a:pt x="14" y="1"/>
                        </a:lnTo>
                        <a:lnTo>
                          <a:pt x="15" y="5"/>
                        </a:lnTo>
                        <a:lnTo>
                          <a:pt x="16" y="11"/>
                        </a:lnTo>
                        <a:lnTo>
                          <a:pt x="9" y="11"/>
                        </a:lnTo>
                        <a:lnTo>
                          <a:pt x="5" y="9"/>
                        </a:lnTo>
                        <a:lnTo>
                          <a:pt x="1" y="9"/>
                        </a:lnTo>
                        <a:lnTo>
                          <a:pt x="0" y="9"/>
                        </a:lnTo>
                      </a:path>
                    </a:pathLst>
                  </a:custGeom>
                  <a:grpFill/>
                  <a:ln w="1651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 sz="18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37" name="Freeform 241"/>
                  <p:cNvSpPr>
                    <a:spLocks/>
                  </p:cNvSpPr>
                  <p:nvPr/>
                </p:nvSpPr>
                <p:spPr bwMode="auto">
                  <a:xfrm>
                    <a:off x="1980" y="3757"/>
                    <a:ext cx="53" cy="42"/>
                  </a:xfrm>
                  <a:custGeom>
                    <a:avLst/>
                    <a:gdLst>
                      <a:gd name="T0" fmla="*/ 0 w 18"/>
                      <a:gd name="T1" fmla="*/ 6 h 15"/>
                      <a:gd name="T2" fmla="*/ 3 w 18"/>
                      <a:gd name="T3" fmla="*/ 3 h 15"/>
                      <a:gd name="T4" fmla="*/ 7 w 18"/>
                      <a:gd name="T5" fmla="*/ 2 h 15"/>
                      <a:gd name="T6" fmla="*/ 9 w 18"/>
                      <a:gd name="T7" fmla="*/ 0 h 15"/>
                      <a:gd name="T8" fmla="*/ 12 w 18"/>
                      <a:gd name="T9" fmla="*/ 3 h 15"/>
                      <a:gd name="T10" fmla="*/ 16 w 18"/>
                      <a:gd name="T11" fmla="*/ 9 h 15"/>
                      <a:gd name="T12" fmla="*/ 16 w 18"/>
                      <a:gd name="T13" fmla="*/ 14 h 15"/>
                      <a:gd name="T14" fmla="*/ 18 w 18"/>
                      <a:gd name="T15" fmla="*/ 15 h 15"/>
                      <a:gd name="T16" fmla="*/ 16 w 18"/>
                      <a:gd name="T17" fmla="*/ 15 h 15"/>
                      <a:gd name="T18" fmla="*/ 12 w 18"/>
                      <a:gd name="T19" fmla="*/ 15 h 15"/>
                      <a:gd name="T20" fmla="*/ 9 w 18"/>
                      <a:gd name="T21" fmla="*/ 15 h 15"/>
                      <a:gd name="T22" fmla="*/ 4 w 18"/>
                      <a:gd name="T23" fmla="*/ 10 h 15"/>
                      <a:gd name="T24" fmla="*/ 1 w 18"/>
                      <a:gd name="T25" fmla="*/ 7 h 15"/>
                      <a:gd name="T26" fmla="*/ 0 w 18"/>
                      <a:gd name="T27" fmla="*/ 6 h 15"/>
                      <a:gd name="T28" fmla="*/ 0 w 18"/>
                      <a:gd name="T29" fmla="*/ 6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8" h="15">
                        <a:moveTo>
                          <a:pt x="0" y="6"/>
                        </a:moveTo>
                        <a:lnTo>
                          <a:pt x="3" y="3"/>
                        </a:lnTo>
                        <a:lnTo>
                          <a:pt x="7" y="2"/>
                        </a:lnTo>
                        <a:lnTo>
                          <a:pt x="9" y="0"/>
                        </a:lnTo>
                        <a:lnTo>
                          <a:pt x="12" y="3"/>
                        </a:lnTo>
                        <a:lnTo>
                          <a:pt x="16" y="9"/>
                        </a:lnTo>
                        <a:lnTo>
                          <a:pt x="16" y="14"/>
                        </a:lnTo>
                        <a:lnTo>
                          <a:pt x="18" y="15"/>
                        </a:lnTo>
                        <a:lnTo>
                          <a:pt x="16" y="15"/>
                        </a:lnTo>
                        <a:lnTo>
                          <a:pt x="12" y="15"/>
                        </a:lnTo>
                        <a:lnTo>
                          <a:pt x="9" y="15"/>
                        </a:lnTo>
                        <a:lnTo>
                          <a:pt x="4" y="10"/>
                        </a:lnTo>
                        <a:lnTo>
                          <a:pt x="1" y="7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1651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 sz="18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38" name="Freeform 242"/>
                  <p:cNvSpPr>
                    <a:spLocks/>
                  </p:cNvSpPr>
                  <p:nvPr/>
                </p:nvSpPr>
                <p:spPr bwMode="auto">
                  <a:xfrm>
                    <a:off x="1980" y="3757"/>
                    <a:ext cx="53" cy="42"/>
                  </a:xfrm>
                  <a:custGeom>
                    <a:avLst/>
                    <a:gdLst>
                      <a:gd name="T0" fmla="*/ 0 w 18"/>
                      <a:gd name="T1" fmla="*/ 6 h 15"/>
                      <a:gd name="T2" fmla="*/ 3 w 18"/>
                      <a:gd name="T3" fmla="*/ 3 h 15"/>
                      <a:gd name="T4" fmla="*/ 7 w 18"/>
                      <a:gd name="T5" fmla="*/ 2 h 15"/>
                      <a:gd name="T6" fmla="*/ 9 w 18"/>
                      <a:gd name="T7" fmla="*/ 0 h 15"/>
                      <a:gd name="T8" fmla="*/ 12 w 18"/>
                      <a:gd name="T9" fmla="*/ 3 h 15"/>
                      <a:gd name="T10" fmla="*/ 16 w 18"/>
                      <a:gd name="T11" fmla="*/ 9 h 15"/>
                      <a:gd name="T12" fmla="*/ 16 w 18"/>
                      <a:gd name="T13" fmla="*/ 14 h 15"/>
                      <a:gd name="T14" fmla="*/ 18 w 18"/>
                      <a:gd name="T15" fmla="*/ 15 h 15"/>
                      <a:gd name="T16" fmla="*/ 16 w 18"/>
                      <a:gd name="T17" fmla="*/ 15 h 15"/>
                      <a:gd name="T18" fmla="*/ 12 w 18"/>
                      <a:gd name="T19" fmla="*/ 15 h 15"/>
                      <a:gd name="T20" fmla="*/ 9 w 18"/>
                      <a:gd name="T21" fmla="*/ 15 h 15"/>
                      <a:gd name="T22" fmla="*/ 4 w 18"/>
                      <a:gd name="T23" fmla="*/ 10 h 15"/>
                      <a:gd name="T24" fmla="*/ 1 w 18"/>
                      <a:gd name="T25" fmla="*/ 7 h 15"/>
                      <a:gd name="T26" fmla="*/ 0 w 18"/>
                      <a:gd name="T27" fmla="*/ 6 h 15"/>
                      <a:gd name="T28" fmla="*/ 0 w 18"/>
                      <a:gd name="T29" fmla="*/ 6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8" h="15">
                        <a:moveTo>
                          <a:pt x="0" y="6"/>
                        </a:moveTo>
                        <a:lnTo>
                          <a:pt x="3" y="3"/>
                        </a:lnTo>
                        <a:lnTo>
                          <a:pt x="7" y="2"/>
                        </a:lnTo>
                        <a:lnTo>
                          <a:pt x="9" y="0"/>
                        </a:lnTo>
                        <a:lnTo>
                          <a:pt x="12" y="3"/>
                        </a:lnTo>
                        <a:lnTo>
                          <a:pt x="16" y="9"/>
                        </a:lnTo>
                        <a:lnTo>
                          <a:pt x="16" y="14"/>
                        </a:lnTo>
                        <a:lnTo>
                          <a:pt x="18" y="15"/>
                        </a:lnTo>
                        <a:lnTo>
                          <a:pt x="16" y="15"/>
                        </a:lnTo>
                        <a:lnTo>
                          <a:pt x="12" y="15"/>
                        </a:lnTo>
                        <a:lnTo>
                          <a:pt x="9" y="15"/>
                        </a:lnTo>
                        <a:lnTo>
                          <a:pt x="4" y="10"/>
                        </a:lnTo>
                        <a:lnTo>
                          <a:pt x="1" y="7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1651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 sz="18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39" name="Freeform 243"/>
                  <p:cNvSpPr>
                    <a:spLocks/>
                  </p:cNvSpPr>
                  <p:nvPr/>
                </p:nvSpPr>
                <p:spPr bwMode="auto">
                  <a:xfrm>
                    <a:off x="2070" y="3799"/>
                    <a:ext cx="51" cy="25"/>
                  </a:xfrm>
                  <a:custGeom>
                    <a:avLst/>
                    <a:gdLst>
                      <a:gd name="T0" fmla="*/ 0 w 18"/>
                      <a:gd name="T1" fmla="*/ 6 h 9"/>
                      <a:gd name="T2" fmla="*/ 0 w 18"/>
                      <a:gd name="T3" fmla="*/ 0 h 9"/>
                      <a:gd name="T4" fmla="*/ 4 w 18"/>
                      <a:gd name="T5" fmla="*/ 0 h 9"/>
                      <a:gd name="T6" fmla="*/ 10 w 18"/>
                      <a:gd name="T7" fmla="*/ 2 h 9"/>
                      <a:gd name="T8" fmla="*/ 18 w 18"/>
                      <a:gd name="T9" fmla="*/ 6 h 9"/>
                      <a:gd name="T10" fmla="*/ 8 w 18"/>
                      <a:gd name="T11" fmla="*/ 8 h 9"/>
                      <a:gd name="T12" fmla="*/ 3 w 18"/>
                      <a:gd name="T13" fmla="*/ 8 h 9"/>
                      <a:gd name="T14" fmla="*/ 0 w 18"/>
                      <a:gd name="T15" fmla="*/ 9 h 9"/>
                      <a:gd name="T16" fmla="*/ 0 w 18"/>
                      <a:gd name="T17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" h="9">
                        <a:moveTo>
                          <a:pt x="0" y="6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0" y="2"/>
                        </a:lnTo>
                        <a:lnTo>
                          <a:pt x="18" y="6"/>
                        </a:lnTo>
                        <a:lnTo>
                          <a:pt x="8" y="8"/>
                        </a:lnTo>
                        <a:lnTo>
                          <a:pt x="3" y="8"/>
                        </a:lnTo>
                        <a:lnTo>
                          <a:pt x="0" y="9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1651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 sz="18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40" name="Freeform 244"/>
                  <p:cNvSpPr>
                    <a:spLocks/>
                  </p:cNvSpPr>
                  <p:nvPr/>
                </p:nvSpPr>
                <p:spPr bwMode="auto">
                  <a:xfrm>
                    <a:off x="2070" y="3799"/>
                    <a:ext cx="51" cy="25"/>
                  </a:xfrm>
                  <a:custGeom>
                    <a:avLst/>
                    <a:gdLst>
                      <a:gd name="T0" fmla="*/ 0 w 18"/>
                      <a:gd name="T1" fmla="*/ 6 h 9"/>
                      <a:gd name="T2" fmla="*/ 0 w 18"/>
                      <a:gd name="T3" fmla="*/ 0 h 9"/>
                      <a:gd name="T4" fmla="*/ 4 w 18"/>
                      <a:gd name="T5" fmla="*/ 0 h 9"/>
                      <a:gd name="T6" fmla="*/ 10 w 18"/>
                      <a:gd name="T7" fmla="*/ 2 h 9"/>
                      <a:gd name="T8" fmla="*/ 18 w 18"/>
                      <a:gd name="T9" fmla="*/ 6 h 9"/>
                      <a:gd name="T10" fmla="*/ 8 w 18"/>
                      <a:gd name="T11" fmla="*/ 8 h 9"/>
                      <a:gd name="T12" fmla="*/ 3 w 18"/>
                      <a:gd name="T13" fmla="*/ 8 h 9"/>
                      <a:gd name="T14" fmla="*/ 0 w 18"/>
                      <a:gd name="T15" fmla="*/ 9 h 9"/>
                      <a:gd name="T16" fmla="*/ 0 w 18"/>
                      <a:gd name="T17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" h="9">
                        <a:moveTo>
                          <a:pt x="0" y="6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0" y="2"/>
                        </a:lnTo>
                        <a:lnTo>
                          <a:pt x="18" y="6"/>
                        </a:lnTo>
                        <a:lnTo>
                          <a:pt x="8" y="8"/>
                        </a:lnTo>
                        <a:lnTo>
                          <a:pt x="3" y="8"/>
                        </a:lnTo>
                        <a:lnTo>
                          <a:pt x="0" y="9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1651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 sz="18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41" name="Freeform 245"/>
                  <p:cNvSpPr>
                    <a:spLocks/>
                  </p:cNvSpPr>
                  <p:nvPr/>
                </p:nvSpPr>
                <p:spPr bwMode="auto">
                  <a:xfrm>
                    <a:off x="2133" y="3842"/>
                    <a:ext cx="46" cy="32"/>
                  </a:xfrm>
                  <a:custGeom>
                    <a:avLst/>
                    <a:gdLst>
                      <a:gd name="T0" fmla="*/ 3 w 16"/>
                      <a:gd name="T1" fmla="*/ 12 h 12"/>
                      <a:gd name="T2" fmla="*/ 16 w 16"/>
                      <a:gd name="T3" fmla="*/ 9 h 12"/>
                      <a:gd name="T4" fmla="*/ 14 w 16"/>
                      <a:gd name="T5" fmla="*/ 4 h 12"/>
                      <a:gd name="T6" fmla="*/ 12 w 16"/>
                      <a:gd name="T7" fmla="*/ 1 h 12"/>
                      <a:gd name="T8" fmla="*/ 9 w 16"/>
                      <a:gd name="T9" fmla="*/ 0 h 12"/>
                      <a:gd name="T10" fmla="*/ 0 w 16"/>
                      <a:gd name="T11" fmla="*/ 0 h 12"/>
                      <a:gd name="T12" fmla="*/ 3 w 16"/>
                      <a:gd name="T13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" h="12">
                        <a:moveTo>
                          <a:pt x="3" y="12"/>
                        </a:moveTo>
                        <a:lnTo>
                          <a:pt x="16" y="9"/>
                        </a:lnTo>
                        <a:lnTo>
                          <a:pt x="14" y="4"/>
                        </a:lnTo>
                        <a:lnTo>
                          <a:pt x="12" y="1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  <a:lnTo>
                          <a:pt x="3" y="12"/>
                        </a:lnTo>
                      </a:path>
                    </a:pathLst>
                  </a:custGeom>
                  <a:grpFill/>
                  <a:ln w="1651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 sz="18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42" name="Freeform 246"/>
                  <p:cNvSpPr>
                    <a:spLocks/>
                  </p:cNvSpPr>
                  <p:nvPr/>
                </p:nvSpPr>
                <p:spPr bwMode="auto">
                  <a:xfrm>
                    <a:off x="2133" y="3842"/>
                    <a:ext cx="46" cy="32"/>
                  </a:xfrm>
                  <a:custGeom>
                    <a:avLst/>
                    <a:gdLst>
                      <a:gd name="T0" fmla="*/ 3 w 16"/>
                      <a:gd name="T1" fmla="*/ 12 h 12"/>
                      <a:gd name="T2" fmla="*/ 16 w 16"/>
                      <a:gd name="T3" fmla="*/ 9 h 12"/>
                      <a:gd name="T4" fmla="*/ 14 w 16"/>
                      <a:gd name="T5" fmla="*/ 4 h 12"/>
                      <a:gd name="T6" fmla="*/ 12 w 16"/>
                      <a:gd name="T7" fmla="*/ 1 h 12"/>
                      <a:gd name="T8" fmla="*/ 9 w 16"/>
                      <a:gd name="T9" fmla="*/ 0 h 12"/>
                      <a:gd name="T10" fmla="*/ 0 w 16"/>
                      <a:gd name="T11" fmla="*/ 0 h 12"/>
                      <a:gd name="T12" fmla="*/ 3 w 16"/>
                      <a:gd name="T13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" h="12">
                        <a:moveTo>
                          <a:pt x="3" y="12"/>
                        </a:moveTo>
                        <a:lnTo>
                          <a:pt x="16" y="9"/>
                        </a:lnTo>
                        <a:lnTo>
                          <a:pt x="14" y="4"/>
                        </a:lnTo>
                        <a:lnTo>
                          <a:pt x="12" y="1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  <a:lnTo>
                          <a:pt x="3" y="12"/>
                        </a:lnTo>
                      </a:path>
                    </a:pathLst>
                  </a:custGeom>
                  <a:grpFill/>
                  <a:ln w="1651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 sz="18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43" name="Freeform 247"/>
                  <p:cNvSpPr>
                    <a:spLocks/>
                  </p:cNvSpPr>
                  <p:nvPr/>
                </p:nvSpPr>
                <p:spPr bwMode="auto">
                  <a:xfrm>
                    <a:off x="2184" y="3905"/>
                    <a:ext cx="101" cy="131"/>
                  </a:xfrm>
                  <a:custGeom>
                    <a:avLst/>
                    <a:gdLst>
                      <a:gd name="T0" fmla="*/ 6 w 35"/>
                      <a:gd name="T1" fmla="*/ 0 h 47"/>
                      <a:gd name="T2" fmla="*/ 3 w 35"/>
                      <a:gd name="T3" fmla="*/ 3 h 47"/>
                      <a:gd name="T4" fmla="*/ 6 w 35"/>
                      <a:gd name="T5" fmla="*/ 8 h 47"/>
                      <a:gd name="T6" fmla="*/ 6 w 35"/>
                      <a:gd name="T7" fmla="*/ 10 h 47"/>
                      <a:gd name="T8" fmla="*/ 0 w 35"/>
                      <a:gd name="T9" fmla="*/ 22 h 47"/>
                      <a:gd name="T10" fmla="*/ 0 w 35"/>
                      <a:gd name="T11" fmla="*/ 40 h 47"/>
                      <a:gd name="T12" fmla="*/ 9 w 35"/>
                      <a:gd name="T13" fmla="*/ 47 h 47"/>
                      <a:gd name="T14" fmla="*/ 9 w 35"/>
                      <a:gd name="T15" fmla="*/ 41 h 47"/>
                      <a:gd name="T16" fmla="*/ 35 w 35"/>
                      <a:gd name="T17" fmla="*/ 27 h 47"/>
                      <a:gd name="T18" fmla="*/ 23 w 35"/>
                      <a:gd name="T19" fmla="*/ 15 h 47"/>
                      <a:gd name="T20" fmla="*/ 8 w 35"/>
                      <a:gd name="T21" fmla="*/ 0 h 47"/>
                      <a:gd name="T22" fmla="*/ 8 w 35"/>
                      <a:gd name="T23" fmla="*/ 1 h 47"/>
                      <a:gd name="T24" fmla="*/ 6 w 35"/>
                      <a:gd name="T25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5" h="47">
                        <a:moveTo>
                          <a:pt x="6" y="0"/>
                        </a:moveTo>
                        <a:lnTo>
                          <a:pt x="3" y="3"/>
                        </a:lnTo>
                        <a:lnTo>
                          <a:pt x="6" y="8"/>
                        </a:lnTo>
                        <a:lnTo>
                          <a:pt x="6" y="10"/>
                        </a:lnTo>
                        <a:lnTo>
                          <a:pt x="0" y="22"/>
                        </a:lnTo>
                        <a:lnTo>
                          <a:pt x="0" y="40"/>
                        </a:lnTo>
                        <a:lnTo>
                          <a:pt x="9" y="47"/>
                        </a:lnTo>
                        <a:lnTo>
                          <a:pt x="9" y="41"/>
                        </a:lnTo>
                        <a:lnTo>
                          <a:pt x="35" y="27"/>
                        </a:lnTo>
                        <a:lnTo>
                          <a:pt x="23" y="15"/>
                        </a:lnTo>
                        <a:lnTo>
                          <a:pt x="8" y="0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</a:path>
                    </a:pathLst>
                  </a:custGeom>
                  <a:grpFill/>
                  <a:ln w="1651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 sz="1800" b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344" name="Freeform 248"/>
                  <p:cNvSpPr>
                    <a:spLocks/>
                  </p:cNvSpPr>
                  <p:nvPr/>
                </p:nvSpPr>
                <p:spPr bwMode="auto">
                  <a:xfrm>
                    <a:off x="2184" y="3905"/>
                    <a:ext cx="101" cy="131"/>
                  </a:xfrm>
                  <a:custGeom>
                    <a:avLst/>
                    <a:gdLst>
                      <a:gd name="T0" fmla="*/ 6 w 35"/>
                      <a:gd name="T1" fmla="*/ 0 h 47"/>
                      <a:gd name="T2" fmla="*/ 3 w 35"/>
                      <a:gd name="T3" fmla="*/ 3 h 47"/>
                      <a:gd name="T4" fmla="*/ 6 w 35"/>
                      <a:gd name="T5" fmla="*/ 8 h 47"/>
                      <a:gd name="T6" fmla="*/ 6 w 35"/>
                      <a:gd name="T7" fmla="*/ 10 h 47"/>
                      <a:gd name="T8" fmla="*/ 0 w 35"/>
                      <a:gd name="T9" fmla="*/ 22 h 47"/>
                      <a:gd name="T10" fmla="*/ 0 w 35"/>
                      <a:gd name="T11" fmla="*/ 40 h 47"/>
                      <a:gd name="T12" fmla="*/ 9 w 35"/>
                      <a:gd name="T13" fmla="*/ 47 h 47"/>
                      <a:gd name="T14" fmla="*/ 9 w 35"/>
                      <a:gd name="T15" fmla="*/ 41 h 47"/>
                      <a:gd name="T16" fmla="*/ 35 w 35"/>
                      <a:gd name="T17" fmla="*/ 27 h 47"/>
                      <a:gd name="T18" fmla="*/ 23 w 35"/>
                      <a:gd name="T19" fmla="*/ 15 h 47"/>
                      <a:gd name="T20" fmla="*/ 8 w 35"/>
                      <a:gd name="T21" fmla="*/ 0 h 47"/>
                      <a:gd name="T22" fmla="*/ 8 w 35"/>
                      <a:gd name="T23" fmla="*/ 1 h 47"/>
                      <a:gd name="T24" fmla="*/ 6 w 35"/>
                      <a:gd name="T25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5" h="47">
                        <a:moveTo>
                          <a:pt x="6" y="0"/>
                        </a:moveTo>
                        <a:lnTo>
                          <a:pt x="3" y="3"/>
                        </a:lnTo>
                        <a:lnTo>
                          <a:pt x="6" y="8"/>
                        </a:lnTo>
                        <a:lnTo>
                          <a:pt x="6" y="10"/>
                        </a:lnTo>
                        <a:lnTo>
                          <a:pt x="0" y="22"/>
                        </a:lnTo>
                        <a:lnTo>
                          <a:pt x="0" y="40"/>
                        </a:lnTo>
                        <a:lnTo>
                          <a:pt x="9" y="47"/>
                        </a:lnTo>
                        <a:lnTo>
                          <a:pt x="9" y="41"/>
                        </a:lnTo>
                        <a:lnTo>
                          <a:pt x="35" y="27"/>
                        </a:lnTo>
                        <a:lnTo>
                          <a:pt x="23" y="15"/>
                        </a:lnTo>
                        <a:lnTo>
                          <a:pt x="8" y="0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</a:path>
                    </a:pathLst>
                  </a:custGeom>
                  <a:grpFill/>
                  <a:ln w="1651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en-US" sz="1800" b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32" name="Text Box 189"/>
            <p:cNvSpPr txBox="1">
              <a:spLocks noChangeArrowheads="1"/>
            </p:cNvSpPr>
            <p:nvPr/>
          </p:nvSpPr>
          <p:spPr bwMode="auto">
            <a:xfrm>
              <a:off x="6837928" y="2286000"/>
              <a:ext cx="505267" cy="3693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 dirty="0">
                  <a:solidFill>
                    <a:schemeClr val="tx1"/>
                  </a:solidFill>
                </a:rPr>
                <a:t>NY</a:t>
              </a:r>
            </a:p>
          </p:txBody>
        </p:sp>
        <p:sp>
          <p:nvSpPr>
            <p:cNvPr id="131" name="Text Box 185"/>
            <p:cNvSpPr txBox="1">
              <a:spLocks noChangeArrowheads="1"/>
            </p:cNvSpPr>
            <p:nvPr/>
          </p:nvSpPr>
          <p:spPr bwMode="auto">
            <a:xfrm>
              <a:off x="5920582" y="2817813"/>
              <a:ext cx="530915" cy="3693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 dirty="0">
                  <a:solidFill>
                    <a:schemeClr val="tx1"/>
                  </a:solidFill>
                </a:rPr>
                <a:t>OH</a:t>
              </a:r>
            </a:p>
          </p:txBody>
        </p:sp>
        <p:sp>
          <p:nvSpPr>
            <p:cNvPr id="133" name="Text Box 200"/>
            <p:cNvSpPr txBox="1">
              <a:spLocks noChangeArrowheads="1"/>
            </p:cNvSpPr>
            <p:nvPr/>
          </p:nvSpPr>
          <p:spPr bwMode="auto">
            <a:xfrm>
              <a:off x="2536032" y="1678782"/>
              <a:ext cx="518091" cy="3693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 dirty="0">
                  <a:solidFill>
                    <a:schemeClr val="tx1"/>
                  </a:solidFill>
                </a:rPr>
                <a:t>MT</a:t>
              </a:r>
            </a:p>
          </p:txBody>
        </p:sp>
        <p:sp>
          <p:nvSpPr>
            <p:cNvPr id="134" name="Text Box 198"/>
            <p:cNvSpPr txBox="1">
              <a:spLocks noChangeArrowheads="1"/>
            </p:cNvSpPr>
            <p:nvPr/>
          </p:nvSpPr>
          <p:spPr bwMode="auto">
            <a:xfrm>
              <a:off x="5103019" y="4119563"/>
              <a:ext cx="530915" cy="3693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 dirty="0">
                  <a:solidFill>
                    <a:schemeClr val="tx1"/>
                  </a:solidFill>
                </a:rPr>
                <a:t>MS</a:t>
              </a:r>
            </a:p>
          </p:txBody>
        </p:sp>
        <p:sp>
          <p:nvSpPr>
            <p:cNvPr id="135" name="Text Box 198"/>
            <p:cNvSpPr txBox="1">
              <a:spLocks noChangeArrowheads="1"/>
            </p:cNvSpPr>
            <p:nvPr/>
          </p:nvSpPr>
          <p:spPr bwMode="auto">
            <a:xfrm>
              <a:off x="5448300" y="3624779"/>
              <a:ext cx="492443" cy="3693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 dirty="0">
                  <a:solidFill>
                    <a:schemeClr val="tx1"/>
                  </a:solidFill>
                </a:rPr>
                <a:t>TN</a:t>
              </a:r>
            </a:p>
          </p:txBody>
        </p:sp>
        <p:sp>
          <p:nvSpPr>
            <p:cNvPr id="136" name="Text Box 198"/>
            <p:cNvSpPr txBox="1">
              <a:spLocks noChangeArrowheads="1"/>
            </p:cNvSpPr>
            <p:nvPr/>
          </p:nvSpPr>
          <p:spPr bwMode="auto">
            <a:xfrm>
              <a:off x="4714875" y="4374358"/>
              <a:ext cx="466794" cy="3693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 dirty="0">
                  <a:solidFill>
                    <a:schemeClr val="tx1"/>
                  </a:solidFill>
                </a:rPr>
                <a:t>LA</a:t>
              </a:r>
            </a:p>
          </p:txBody>
        </p:sp>
        <p:sp>
          <p:nvSpPr>
            <p:cNvPr id="137" name="Text Box 201"/>
            <p:cNvSpPr txBox="1">
              <a:spLocks noChangeArrowheads="1"/>
            </p:cNvSpPr>
            <p:nvPr/>
          </p:nvSpPr>
          <p:spPr bwMode="auto">
            <a:xfrm>
              <a:off x="1250950" y="4885531"/>
              <a:ext cx="492443" cy="3693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 dirty="0">
                  <a:solidFill>
                    <a:schemeClr val="tx1"/>
                  </a:solidFill>
                </a:rPr>
                <a:t>AK</a:t>
              </a:r>
            </a:p>
          </p:txBody>
        </p:sp>
        <p:sp>
          <p:nvSpPr>
            <p:cNvPr id="142" name="Text Box 187"/>
            <p:cNvSpPr txBox="1">
              <a:spLocks noChangeArrowheads="1"/>
            </p:cNvSpPr>
            <p:nvPr/>
          </p:nvSpPr>
          <p:spPr bwMode="auto">
            <a:xfrm>
              <a:off x="6327782" y="3867152"/>
              <a:ext cx="505267" cy="3693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 dirty="0">
                  <a:solidFill>
                    <a:schemeClr val="tx1"/>
                  </a:solidFill>
                </a:rPr>
                <a:t>SC</a:t>
              </a:r>
            </a:p>
          </p:txBody>
        </p:sp>
      </p:grpSp>
      <p:sp>
        <p:nvSpPr>
          <p:cNvPr id="138" name="Title 1"/>
          <p:cNvSpPr>
            <a:spLocks noGrp="1"/>
          </p:cNvSpPr>
          <p:nvPr>
            <p:ph type="title"/>
          </p:nvPr>
        </p:nvSpPr>
        <p:spPr>
          <a:xfrm>
            <a:off x="349239" y="228600"/>
            <a:ext cx="7499361" cy="1143000"/>
          </a:xfrm>
        </p:spPr>
        <p:txBody>
          <a:bodyPr/>
          <a:lstStyle/>
          <a:p>
            <a:r>
              <a:rPr lang="en-US" sz="3600" dirty="0"/>
              <a:t>Field visits 2019</a:t>
            </a:r>
            <a:endParaRPr lang="en-US" sz="2000" dirty="0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9E6FBB49-39D2-4B48-A48B-3EE20EAFF3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524" y="5465763"/>
            <a:ext cx="1853803" cy="12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10316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68968" y="5791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itchFamily="34" charset="0"/>
              <a:buChar char="•"/>
              <a:defRPr sz="2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b="1" u="sng" dirty="0">
                <a:solidFill>
                  <a:srgbClr val="0000FF"/>
                </a:solidFill>
                <a:hlinkClick r:id="rId3"/>
              </a:rPr>
              <a:t>https://www.fhwa.dot.gov/Pavement/concrete/mclfly.cfm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2E1208-4908-46ED-9FED-9B07DEAC6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066800"/>
            <a:ext cx="8229600" cy="462915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8CAD57D7-A530-4733-828D-8B1AF53A04CD}"/>
              </a:ext>
            </a:extLst>
          </p:cNvPr>
          <p:cNvSpPr txBox="1">
            <a:spLocks/>
          </p:cNvSpPr>
          <p:nvPr/>
        </p:nvSpPr>
        <p:spPr>
          <a:xfrm>
            <a:off x="360947" y="445169"/>
            <a:ext cx="8686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altLang="en-US" sz="3600" b="0" dirty="0">
                <a:solidFill>
                  <a:schemeClr val="tx1"/>
                </a:solidFill>
              </a:rPr>
              <a:t>MCT Website</a:t>
            </a:r>
          </a:p>
        </p:txBody>
      </p:sp>
    </p:spTree>
    <p:extLst>
      <p:ext uri="{BB962C8B-B14F-4D97-AF65-F5344CB8AC3E}">
        <p14:creationId xmlns:p14="http://schemas.microsoft.com/office/powerpoint/2010/main" val="338381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55" t="23740" r="45833" b="35849"/>
          <a:stretch/>
        </p:blipFill>
        <p:spPr>
          <a:xfrm>
            <a:off x="2438400" y="3962400"/>
            <a:ext cx="1892775" cy="1828800"/>
          </a:xfrm>
          <a:prstGeom prst="rect">
            <a:avLst/>
          </a:prstGeom>
        </p:spPr>
      </p:pic>
      <p:pic>
        <p:nvPicPr>
          <p:cNvPr id="23" name="Picture 2" descr="C:\Users\Jim\Pictures\Camera Roll\2016-02-19\Camera Roll\WP_20151023_00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89" t="12726" r="63963" b="49425"/>
          <a:stretch/>
        </p:blipFill>
        <p:spPr bwMode="auto">
          <a:xfrm>
            <a:off x="4692292" y="3962400"/>
            <a:ext cx="1860908" cy="1838609"/>
          </a:xfrm>
          <a:prstGeom prst="rect">
            <a:avLst/>
          </a:prstGeom>
          <a:noFill/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altLang="en-US" dirty="0"/>
              <a:t>MCT Staff</a:t>
            </a:r>
          </a:p>
        </p:txBody>
      </p:sp>
      <p:pic>
        <p:nvPicPr>
          <p:cNvPr id="5" name="Picture 2" descr="C:\Users\Michael.Praul\AppData\Local\Microsoft\Windows\Temporary Internet Files\Content.Outlook\XMBTHOZM\WP952017040595159546952695Pr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51" t="21887" r="63248" b="56226"/>
          <a:stretch/>
        </p:blipFill>
        <p:spPr bwMode="auto">
          <a:xfrm>
            <a:off x="304800" y="3886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21920" y="3124200"/>
            <a:ext cx="229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Mike Praul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2924" y="5791200"/>
            <a:ext cx="231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Jagan Gudimettla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2410" y="5791200"/>
            <a:ext cx="1956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Jim Grove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898" y="5715000"/>
            <a:ext cx="1881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Nicolai </a:t>
            </a:r>
            <a:r>
              <a:rPr lang="en-US" sz="2000" b="0" dirty="0" err="1">
                <a:solidFill>
                  <a:schemeClr val="tx1"/>
                </a:solidFill>
              </a:rPr>
              <a:t>Morari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5791200"/>
            <a:ext cx="2109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Jerry Clemons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0593" t="20011" r="20617" b="55210"/>
          <a:stretch/>
        </p:blipFill>
        <p:spPr>
          <a:xfrm>
            <a:off x="6934200" y="3962400"/>
            <a:ext cx="1849075" cy="18288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05" t="32222" r="31667" b="51112"/>
          <a:stretch/>
        </p:blipFill>
        <p:spPr>
          <a:xfrm>
            <a:off x="3384787" y="1199192"/>
            <a:ext cx="2298988" cy="19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6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C0F8-00E9-4CEE-97A5-1A6BF78F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3CFBD-2392-439D-A445-4D3016A6B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819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Field visits to active construction projects</a:t>
            </a:r>
          </a:p>
          <a:p>
            <a:pPr>
              <a:spcBef>
                <a:spcPts val="600"/>
              </a:spcBef>
            </a:pPr>
            <a:r>
              <a:rPr lang="en-US" dirty="0"/>
              <a:t>Quality in the Concrete Paving Process Workshop</a:t>
            </a:r>
          </a:p>
          <a:p>
            <a:pPr>
              <a:spcBef>
                <a:spcPts val="600"/>
              </a:spcBef>
            </a:pPr>
            <a:r>
              <a:rPr lang="en-US" dirty="0"/>
              <a:t>Assist with (PEM) implementation</a:t>
            </a:r>
          </a:p>
          <a:p>
            <a:pPr>
              <a:spcBef>
                <a:spcPts val="600"/>
              </a:spcBef>
            </a:pPr>
            <a:r>
              <a:rPr lang="en-US" dirty="0"/>
              <a:t>Equipment Loan Program</a:t>
            </a:r>
          </a:p>
          <a:p>
            <a:pPr>
              <a:spcBef>
                <a:spcPts val="600"/>
              </a:spcBef>
            </a:pPr>
            <a:r>
              <a:rPr lang="en-US" dirty="0"/>
              <a:t>One-on-one Training </a:t>
            </a:r>
          </a:p>
          <a:p>
            <a:pPr>
              <a:spcBef>
                <a:spcPts val="600"/>
              </a:spcBef>
            </a:pPr>
            <a:r>
              <a:rPr lang="en-US" dirty="0"/>
              <a:t>Conferences, papers, and other activities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6DF11-202F-47E6-B37F-415A95F879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72"/>
          <a:stretch/>
        </p:blipFill>
        <p:spPr>
          <a:xfrm>
            <a:off x="3352800" y="4495800"/>
            <a:ext cx="556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01DC3-9B5A-4508-AC25-DA2FEC795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MCT Field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CEF07-4AFC-41A3-965A-8146833D1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600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Active field project for a two week period</a:t>
            </a:r>
          </a:p>
          <a:p>
            <a:pPr>
              <a:spcBef>
                <a:spcPts val="1200"/>
              </a:spcBef>
            </a:pPr>
            <a:r>
              <a:rPr lang="en-US" dirty="0"/>
              <a:t>Traditional and Innovative concrete testing </a:t>
            </a:r>
          </a:p>
          <a:p>
            <a:pPr>
              <a:spcBef>
                <a:spcPts val="1200"/>
              </a:spcBef>
            </a:pPr>
            <a:r>
              <a:rPr lang="en-US" dirty="0"/>
              <a:t>Data in control chart format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49509B-BFD5-408A-B836-83031037BB8E}"/>
              </a:ext>
            </a:extLst>
          </p:cNvPr>
          <p:cNvGrpSpPr/>
          <p:nvPr/>
        </p:nvGrpSpPr>
        <p:grpSpPr>
          <a:xfrm>
            <a:off x="295275" y="3349266"/>
            <a:ext cx="8543925" cy="2868654"/>
            <a:chOff x="295275" y="3349266"/>
            <a:chExt cx="8543925" cy="2868654"/>
          </a:xfrm>
        </p:grpSpPr>
        <p:pic>
          <p:nvPicPr>
            <p:cNvPr id="6" name="Picture 2" descr="C:\Users\Jagan.M.Gudimettla\Desktop\WORK\UTILITIES\MCL Promotional Information\Photos\MCL\MCL (37).JPG">
              <a:extLst>
                <a:ext uri="{FF2B5EF4-FFF2-40B4-BE49-F238E27FC236}">
                  <a16:creationId xmlns:a16="http://schemas.microsoft.com/office/drawing/2014/main" id="{69F70D32-528B-455E-9895-A850092F43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774"/>
            <a:stretch/>
          </p:blipFill>
          <p:spPr bwMode="auto">
            <a:xfrm>
              <a:off x="295275" y="3349266"/>
              <a:ext cx="2567282" cy="1852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BE77DE-0EF9-479B-AF9B-29A9A516A92B}"/>
                </a:ext>
              </a:extLst>
            </p:cNvPr>
            <p:cNvSpPr txBox="1"/>
            <p:nvPr/>
          </p:nvSpPr>
          <p:spPr>
            <a:xfrm>
              <a:off x="447675" y="5225534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Kick-Off Meeting</a:t>
              </a:r>
            </a:p>
          </p:txBody>
        </p:sp>
        <p:pic>
          <p:nvPicPr>
            <p:cNvPr id="8" name="Picture 3" descr="C:\Users\Jagan.M.Gudimettla\Desktop\WORK\UTILITIES\MCL Promotional Information\Photos\MCL\MCL (24).JPG">
              <a:extLst>
                <a:ext uri="{FF2B5EF4-FFF2-40B4-BE49-F238E27FC236}">
                  <a16:creationId xmlns:a16="http://schemas.microsoft.com/office/drawing/2014/main" id="{C017261E-EC4B-4F93-924A-F60D225754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64"/>
            <a:stretch/>
          </p:blipFill>
          <p:spPr bwMode="auto">
            <a:xfrm>
              <a:off x="3114675" y="3349266"/>
              <a:ext cx="2567517" cy="1876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34ACEC-4F15-42AC-822A-95B10E6A5308}"/>
                </a:ext>
              </a:extLst>
            </p:cNvPr>
            <p:cNvSpPr txBox="1"/>
            <p:nvPr/>
          </p:nvSpPr>
          <p:spPr>
            <a:xfrm>
              <a:off x="3267075" y="5257800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Testing</a:t>
              </a:r>
            </a:p>
          </p:txBody>
        </p:sp>
        <p:pic>
          <p:nvPicPr>
            <p:cNvPr id="10" name="Picture 9" descr="H:\Photos\MCL Field Projects\2013\Illinois IA1304\DSC02909.JPG">
              <a:extLst>
                <a:ext uri="{FF2B5EF4-FFF2-40B4-BE49-F238E27FC236}">
                  <a16:creationId xmlns:a16="http://schemas.microsoft.com/office/drawing/2014/main" id="{25E104BB-DEEB-4971-A6FD-93A93DBF8693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33" t="2427" r="9309" b="-1"/>
            <a:stretch/>
          </p:blipFill>
          <p:spPr bwMode="auto">
            <a:xfrm>
              <a:off x="5934075" y="3349267"/>
              <a:ext cx="2905125" cy="18268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C94AAC-EADE-40D4-BBF7-D02305B818D4}"/>
                </a:ext>
              </a:extLst>
            </p:cNvPr>
            <p:cNvSpPr txBox="1"/>
            <p:nvPr/>
          </p:nvSpPr>
          <p:spPr>
            <a:xfrm>
              <a:off x="6243637" y="5283200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Testing</a:t>
              </a:r>
            </a:p>
          </p:txBody>
        </p:sp>
        <p:sp>
          <p:nvSpPr>
            <p:cNvPr id="12" name="Left-Right Arrow 2">
              <a:extLst>
                <a:ext uri="{FF2B5EF4-FFF2-40B4-BE49-F238E27FC236}">
                  <a16:creationId xmlns:a16="http://schemas.microsoft.com/office/drawing/2014/main" id="{FB406210-A27D-4BAC-B57B-EA08F1334C88}"/>
                </a:ext>
              </a:extLst>
            </p:cNvPr>
            <p:cNvSpPr/>
            <p:nvPr/>
          </p:nvSpPr>
          <p:spPr>
            <a:xfrm>
              <a:off x="1143000" y="5715000"/>
              <a:ext cx="6934200" cy="502920"/>
            </a:xfrm>
            <a:prstGeom prst="left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D96B0F-786A-43DD-AC5C-8DA38206FC3F}"/>
                </a:ext>
              </a:extLst>
            </p:cNvPr>
            <p:cNvSpPr txBox="1"/>
            <p:nvPr/>
          </p:nvSpPr>
          <p:spPr>
            <a:xfrm>
              <a:off x="2937641" y="5787479"/>
              <a:ext cx="312896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>
                  <a:solidFill>
                    <a:schemeClr val="tx1"/>
                  </a:solidFill>
                </a:rPr>
                <a:t>Week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444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A8D0-B575-4CB6-AF66-389F2BE4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MCT Field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3739F-3D2C-41A2-9730-05CA750EA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61211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NDT pavement testing </a:t>
            </a:r>
          </a:p>
          <a:p>
            <a:pPr>
              <a:spcBef>
                <a:spcPts val="1200"/>
              </a:spcBef>
            </a:pPr>
            <a:r>
              <a:rPr lang="en-US" dirty="0"/>
              <a:t>Conduct and Open House</a:t>
            </a:r>
          </a:p>
          <a:p>
            <a:pPr>
              <a:spcBef>
                <a:spcPts val="1200"/>
              </a:spcBef>
            </a:pPr>
            <a:r>
              <a:rPr lang="en-US" dirty="0"/>
              <a:t>Hold a Close-Out meeting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E3E6AC-3472-4905-814F-4B0EC21355F4}"/>
              </a:ext>
            </a:extLst>
          </p:cNvPr>
          <p:cNvGrpSpPr/>
          <p:nvPr/>
        </p:nvGrpSpPr>
        <p:grpSpPr>
          <a:xfrm>
            <a:off x="452438" y="3242068"/>
            <a:ext cx="8158162" cy="2975852"/>
            <a:chOff x="452438" y="3242068"/>
            <a:chExt cx="8158162" cy="29758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31D1967-1CE8-4A94-B357-D3370FC7C8E5}"/>
                </a:ext>
              </a:extLst>
            </p:cNvPr>
            <p:cNvSpPr txBox="1"/>
            <p:nvPr/>
          </p:nvSpPr>
          <p:spPr>
            <a:xfrm>
              <a:off x="452438" y="5225534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Testing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CE7A13-519A-4D00-8B98-71BADA6BB859}"/>
                </a:ext>
              </a:extLst>
            </p:cNvPr>
            <p:cNvSpPr txBox="1"/>
            <p:nvPr/>
          </p:nvSpPr>
          <p:spPr>
            <a:xfrm>
              <a:off x="3271838" y="5257800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Testing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E17A33-D173-403C-886C-80BF52115680}"/>
                </a:ext>
              </a:extLst>
            </p:cNvPr>
            <p:cNvSpPr txBox="1"/>
            <p:nvPr/>
          </p:nvSpPr>
          <p:spPr>
            <a:xfrm>
              <a:off x="6248400" y="5283200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Open House</a:t>
              </a:r>
            </a:p>
          </p:txBody>
        </p:sp>
        <p:sp>
          <p:nvSpPr>
            <p:cNvPr id="8" name="Left-Right Arrow 2">
              <a:extLst>
                <a:ext uri="{FF2B5EF4-FFF2-40B4-BE49-F238E27FC236}">
                  <a16:creationId xmlns:a16="http://schemas.microsoft.com/office/drawing/2014/main" id="{6F8A6475-87E3-4764-AD11-23D37358C24F}"/>
                </a:ext>
              </a:extLst>
            </p:cNvPr>
            <p:cNvSpPr/>
            <p:nvPr/>
          </p:nvSpPr>
          <p:spPr>
            <a:xfrm>
              <a:off x="1143000" y="5715000"/>
              <a:ext cx="6934200" cy="502920"/>
            </a:xfrm>
            <a:prstGeom prst="left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BF6E3D-AE2E-4A04-938D-DA9E570F9668}"/>
                </a:ext>
              </a:extLst>
            </p:cNvPr>
            <p:cNvSpPr txBox="1"/>
            <p:nvPr/>
          </p:nvSpPr>
          <p:spPr>
            <a:xfrm>
              <a:off x="2890839" y="5758934"/>
              <a:ext cx="312896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>
                  <a:solidFill>
                    <a:schemeClr val="tx1"/>
                  </a:solidFill>
                </a:rPr>
                <a:t>Week 2</a:t>
              </a:r>
            </a:p>
          </p:txBody>
        </p:sp>
        <p:pic>
          <p:nvPicPr>
            <p:cNvPr id="10" name="Picture 2" descr="H:\Refresh Files_9_6_12\Jagan MCL, September 6, 2012\Projects\2014\Tennessee TN1406\tenn pho\IMG_3689.JPG">
              <a:extLst>
                <a:ext uri="{FF2B5EF4-FFF2-40B4-BE49-F238E27FC236}">
                  <a16:creationId xmlns:a16="http://schemas.microsoft.com/office/drawing/2014/main" id="{7C01D03E-42F5-4AD0-B2F4-EAAC45909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38" y="3242068"/>
              <a:ext cx="2586040" cy="1939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H:\Refresh Files_9_6_12\Jagan MCL, September 6, 2012\Projects\2014\Tennessee TN1406\tenn pho\IMG_3700.JPG">
              <a:extLst>
                <a:ext uri="{FF2B5EF4-FFF2-40B4-BE49-F238E27FC236}">
                  <a16:creationId xmlns:a16="http://schemas.microsoft.com/office/drawing/2014/main" id="{50886DBE-FB30-490D-B8E1-75AB7C208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839" y="3286584"/>
              <a:ext cx="2514600" cy="188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Users\jagan.m.gudimettla\Desktop\Michigan\Photos\TS\6.JPG">
              <a:extLst>
                <a:ext uri="{FF2B5EF4-FFF2-40B4-BE49-F238E27FC236}">
                  <a16:creationId xmlns:a16="http://schemas.microsoft.com/office/drawing/2014/main" id="{415B8A7C-0C44-4243-82BF-CDAC10CEFE24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5038" y="3242068"/>
              <a:ext cx="2595562" cy="192785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3474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3581D-F138-4426-820B-9E6D2CF1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B514D-C172-40C7-A7D5-831AB808F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/>
              <a:t>Two-day workshop on the benefits a Quality Assurance Program</a:t>
            </a:r>
          </a:p>
          <a:p>
            <a:pPr>
              <a:spcBef>
                <a:spcPts val="1200"/>
              </a:spcBef>
            </a:pPr>
            <a:r>
              <a:rPr lang="en-US" dirty="0"/>
              <a:t>Agency and Contractor Participation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2F3BB-8DB8-402E-A22F-2E0F99EAFA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0" t="30660"/>
          <a:stretch/>
        </p:blipFill>
        <p:spPr>
          <a:xfrm>
            <a:off x="2514600" y="3390900"/>
            <a:ext cx="4038600" cy="2400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D4DA95-A247-4356-A982-2CD7C2EDD86C}"/>
              </a:ext>
            </a:extLst>
          </p:cNvPr>
          <p:cNvSpPr txBox="1"/>
          <p:nvPr/>
        </p:nvSpPr>
        <p:spPr>
          <a:xfrm>
            <a:off x="1752600" y="5791200"/>
            <a:ext cx="5626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i="1" dirty="0">
                <a:solidFill>
                  <a:schemeClr val="tx1"/>
                </a:solidFill>
              </a:rPr>
              <a:t>Quality in the Concrete Paving Process </a:t>
            </a:r>
          </a:p>
        </p:txBody>
      </p:sp>
    </p:spTree>
    <p:extLst>
      <p:ext uri="{BB962C8B-B14F-4D97-AF65-F5344CB8AC3E}">
        <p14:creationId xmlns:p14="http://schemas.microsoft.com/office/powerpoint/2010/main" val="378583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E16C-77D6-4DDB-8B4E-F076D55C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Loan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DB66E-121F-4D53-A747-00CA0A072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States or industry can borrow MCT equipment</a:t>
            </a:r>
          </a:p>
          <a:p>
            <a:pPr>
              <a:spcBef>
                <a:spcPts val="1200"/>
              </a:spcBef>
            </a:pPr>
            <a:r>
              <a:rPr lang="en-US" dirty="0"/>
              <a:t>MCT staff will provide training, if desired</a:t>
            </a:r>
          </a:p>
          <a:p>
            <a:pPr>
              <a:spcBef>
                <a:spcPts val="1200"/>
              </a:spcBef>
            </a:pPr>
            <a:r>
              <a:rPr lang="en-US" dirty="0"/>
              <a:t>Substantial new equipment purchase</a:t>
            </a:r>
          </a:p>
          <a:p>
            <a:pPr>
              <a:spcBef>
                <a:spcPts val="1200"/>
              </a:spcBef>
            </a:pPr>
            <a:r>
              <a:rPr lang="en-US" dirty="0"/>
              <a:t>PEM focus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BF250DA-83B5-4FCC-9807-C97A40BE2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370619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A4F0C38-C090-4D53-AB12-A55A50D23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17"/>
          <a:stretch/>
        </p:blipFill>
        <p:spPr bwMode="auto">
          <a:xfrm>
            <a:off x="4423662" y="4479252"/>
            <a:ext cx="172103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E9A18D-BF84-4F3D-AD4D-2EB4D725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 t="6666" r="29167" b="2022"/>
          <a:stretch/>
        </p:blipFill>
        <p:spPr>
          <a:xfrm>
            <a:off x="7315200" y="3880153"/>
            <a:ext cx="1521734" cy="2273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3F189F-A016-4AEA-9F81-708F268A79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467696"/>
            <a:ext cx="2057400" cy="1371600"/>
          </a:xfrm>
          <a:prstGeom prst="rect">
            <a:avLst/>
          </a:prstGeom>
        </p:spPr>
      </p:pic>
      <p:pic>
        <p:nvPicPr>
          <p:cNvPr id="11" name="Picture 3" descr="http://www.pcte.com.au/Images-(1)/Products/Defect-Location-Testing/MIRA/MIRA1.aspx">
            <a:extLst>
              <a:ext uri="{FF2B5EF4-FFF2-40B4-BE49-F238E27FC236}">
                <a16:creationId xmlns:a16="http://schemas.microsoft.com/office/drawing/2014/main" id="{C4746CB5-FE45-44B6-8AC2-53A74CEC0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2" r="7309"/>
          <a:stretch>
            <a:fillRect/>
          </a:stretch>
        </p:blipFill>
        <p:spPr bwMode="auto">
          <a:xfrm>
            <a:off x="6781800" y="2091546"/>
            <a:ext cx="2209800" cy="17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0FA5DE-974A-452C-BA24-B33E044078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4473704"/>
            <a:ext cx="1756662" cy="131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442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47&quot;/&gt;&lt;/object&gt;&lt;object type=&quot;3&quot; unique_id=&quot;10005&quot;&gt;&lt;property id=&quot;20148&quot; value=&quot;5&quot;/&gt;&lt;property id=&quot;20300&quot; value=&quot;Slide 2 - &amp;quot;CP Tech Center&amp;quot;&quot;/&gt;&lt;property id=&quot;20307&quot; value=&quot;366&quot;/&gt;&lt;/object&gt;&lt;object type=&quot;3&quot; unique_id=&quot;10006&quot;&gt;&lt;property id=&quot;20148&quot; value=&quot;5&quot;/&gt;&lt;property id=&quot;20300&quot; value=&quot;Slide 10 - &amp;quot;What We Do&amp;quot;&quot;/&gt;&lt;property id=&quot;20307&quot; value=&quot;348&quot;/&gt;&lt;/object&gt;&lt;object type=&quot;3&quot; unique_id=&quot;10007&quot;&gt;&lt;property id=&quot;20148&quot; value=&quot;5&quot;/&gt;&lt;property id=&quot;20300&quot; value=&quot;Slide 5 - &amp;quot;Staff&amp;quot;&quot;/&gt;&lt;property id=&quot;20307&quot; value=&quot;367&quot;/&gt;&lt;/object&gt;&lt;object type=&quot;3&quot; unique_id=&quot;10008&quot;&gt;&lt;property id=&quot;20148&quot; value=&quot;5&quot;/&gt;&lt;property id=&quot;20300&quot; value=&quot;Slide 14 - &amp;quot;Places We Have Worked&amp;quot;&quot;/&gt;&lt;property id=&quot;20307&quot; value=&quot;309&quot;/&gt;&lt;/object&gt;&lt;object type=&quot;3&quot; unique_id=&quot;10010&quot;&gt;&lt;property id=&quot;20148&quot; value=&quot;5&quot;/&gt;&lt;property id=&quot;20300&quot; value=&quot;Slide 13 - &amp;quot;Strategic Focus Areas&amp;quot;&quot;/&gt;&lt;property id=&quot;20307&quot; value=&quot;349&quot;/&gt;&lt;/object&gt;&lt;object type=&quot;3&quot; unique_id=&quot;10028&quot;&gt;&lt;property id=&quot;20148&quot; value=&quot;5&quot;/&gt;&lt;property id=&quot;20300&quot; value=&quot;Slide 33&quot;/&gt;&lt;property id=&quot;20307&quot; value=&quot;364&quot;/&gt;&lt;/object&gt;&lt;object type=&quot;3&quot; unique_id=&quot;10083&quot;&gt;&lt;property id=&quot;20148&quot; value=&quot;5&quot;/&gt;&lt;property id=&quot;20300&quot; value=&quot;Slide 4 - &amp;quot;History&amp;quot;&quot;/&gt;&lt;property id=&quot;20307&quot; value=&quot;368&quot;/&gt;&lt;/object&gt;&lt;object type=&quot;3&quot; unique_id=&quot;10084&quot;&gt;&lt;property id=&quot;20148&quot; value=&quot;5&quot;/&gt;&lt;property id=&quot;20300&quot; value=&quot;Slide 7 - &amp;quot;Leadership&amp;quot;&quot;/&gt;&lt;property id=&quot;20307&quot; value=&quot;369&quot;/&gt;&lt;/object&gt;&lt;object type=&quot;3&quot; unique_id=&quot;10230&quot;&gt;&lt;property id=&quot;20148&quot; value=&quot;5&quot;/&gt;&lt;property id=&quot;20300&quot; value=&quot;Slide 3 - &amp;quot;Who We Are&amp;quot;&quot;/&gt;&lt;property id=&quot;20307&quot; value=&quot;370&quot;/&gt;&lt;/object&gt;&lt;object type=&quot;3&quot; unique_id=&quot;10231&quot;&gt;&lt;property id=&quot;20148&quot; value=&quot;5&quot;/&gt;&lt;property id=&quot;20300&quot; value=&quot;Slide 11 - &amp;quot;What We Do&amp;quot;&quot;/&gt;&lt;property id=&quot;20307&quot; value=&quot;371&quot;/&gt;&lt;/object&gt;&lt;object type=&quot;3&quot; unique_id=&quot;10325&quot;&gt;&lt;property id=&quot;20148&quot; value=&quot;5&quot;/&gt;&lt;property id=&quot;20300&quot; value=&quot;Slide 12 - &amp;quot;What We Do&amp;quot;&quot;/&gt;&lt;property id=&quot;20307&quot; value=&quot;372&quot;/&gt;&lt;/object&gt;&lt;object type=&quot;3&quot; unique_id=&quot;10488&quot;&gt;&lt;property id=&quot;20148&quot; value=&quot;5&quot;/&gt;&lt;property id=&quot;20300&quot; value=&quot;Slide 15 - &amp;quot;What We Produce&amp;quot;&quot;/&gt;&lt;property id=&quot;20307&quot; value=&quot;375&quot;/&gt;&lt;/object&gt;&lt;object type=&quot;3&quot; unique_id=&quot;10699&quot;&gt;&lt;property id=&quot;20148&quot; value=&quot;5&quot;/&gt;&lt;property id=&quot;20300&quot; value=&quot;Slide 16 - &amp;quot;Research Reports&amp;quot;&quot;/&gt;&lt;property id=&quot;20307&quot; value=&quot;376&quot;/&gt;&lt;/object&gt;&lt;object type=&quot;3&quot; unique_id=&quot;10700&quot;&gt;&lt;property id=&quot;20148&quot; value=&quot;5&quot;/&gt;&lt;property id=&quot;20300&quot; value=&quot;Slide 17 - &amp;quot;Manuals&amp;quot;&quot;/&gt;&lt;property id=&quot;20307&quot; value=&quot;377&quot;/&gt;&lt;/object&gt;&lt;object type=&quot;3&quot; unique_id=&quot;10701&quot;&gt;&lt;property id=&quot;20148&quot; value=&quot;5&quot;/&gt;&lt;property id=&quot;20300&quot; value=&quot;Slide 18 - &amp;quot;Tech Briefs&amp;quot;&quot;/&gt;&lt;property id=&quot;20307&quot; value=&quot;378&quot;/&gt;&lt;/object&gt;&lt;object type=&quot;3&quot; unique_id=&quot;10702&quot;&gt;&lt;property id=&quot;20148&quot; value=&quot;5&quot;/&gt;&lt;property id=&quot;20300&quot; value=&quot;Slide 19 - &amp;quot;Presentations&amp;quot;&quot;/&gt;&lt;property id=&quot;20307&quot; value=&quot;379&quot;/&gt;&lt;/object&gt;&lt;object type=&quot;3&quot; unique_id=&quot;11522&quot;&gt;&lt;property id=&quot;20148&quot; value=&quot;5&quot;/&gt;&lt;property id=&quot;20300&quot; value=&quot;Slide 21 - &amp;quot;National Concrete Consortium - NC2&amp;quot;&quot;/&gt;&lt;property id=&quot;20307&quot; value=&quot;383&quot;/&gt;&lt;/object&gt;&lt;object type=&quot;3&quot; unique_id=&quot;11524&quot;&gt;&lt;property id=&quot;20148&quot; value=&quot;5&quot;/&gt;&lt;property id=&quot;20300&quot; value=&quot;Slide 22 - &amp;quot;Current Projects&amp;quot;&quot;/&gt;&lt;property id=&quot;20307&quot; value=&quot;381&quot;/&gt;&lt;/object&gt;&lt;object type=&quot;3&quot; unique_id=&quot;11525&quot;&gt;&lt;property id=&quot;20148&quot; value=&quot;5&quot;/&gt;&lt;property id=&quot;20300&quot; value=&quot;Slide 26&quot;/&gt;&lt;property id=&quot;20307&quot; value=&quot;384&quot;/&gt;&lt;/object&gt;&lt;object type=&quot;3&quot; unique_id=&quot;11660&quot;&gt;&lt;property id=&quot;20148&quot; value=&quot;5&quot;/&gt;&lt;property id=&quot;20300&quot; value=&quot;Slide 20 - &amp;quot;Demonstration Projects&amp;quot;&quot;/&gt;&lt;property id=&quot;20307&quot; value=&quot;401&quot;/&gt;&lt;/object&gt;&lt;object type=&quot;3&quot; unique_id=&quot;11661&quot;&gt;&lt;property id=&quot;20148&quot; value=&quot;5&quot;/&gt;&lt;property id=&quot;20300&quot; value=&quot;Slide 31 - &amp;quot;Who Can Benefit&amp;#x0D;&amp;#x0A;or What’s in it for me?&amp;quot;&quot;/&gt;&lt;property id=&quot;20307&quot; value=&quot;399&quot;/&gt;&lt;/object&gt;&lt;object type=&quot;3&quot; unique_id=&quot;11662&quot;&gt;&lt;property id=&quot;20148&quot; value=&quot;5&quot;/&gt;&lt;property id=&quot;20300&quot; value=&quot;Slide 32 - &amp;quot;Who Can Benefit&amp;#x0D;&amp;#x0A;or What’s in it for me?&amp;quot;&quot;/&gt;&lt;property id=&quot;20307&quot; value=&quot;400&quot;/&gt;&lt;/object&gt;&lt;object type=&quot;3&quot; unique_id=&quot;11704&quot;&gt;&lt;property id=&quot;20148&quot; value=&quot;5&quot;/&gt;&lt;property id=&quot;20300&quot; value=&quot;Slide 8 - &amp;quot;Facilities&amp;quot;&quot;/&gt;&lt;property id=&quot;20307&quot; value=&quot;402&quot;/&gt;&lt;/object&gt;&lt;object type=&quot;3&quot; unique_id=&quot;12167&quot;&gt;&lt;property id=&quot;20148&quot; value=&quot;5&quot;/&gt;&lt;property id=&quot;20300&quot; value=&quot;Slide 23 - &amp;quot;CP Road Map&amp;quot;&quot;/&gt;&lt;property id=&quot;20307&quot; value=&quot;403&quot;/&gt;&lt;/object&gt;&lt;object type=&quot;3&quot; unique_id=&quot;12168&quot;&gt;&lt;property id=&quot;20148&quot; value=&quot;5&quot;/&gt;&lt;property id=&quot;20300&quot; value=&quot;Slide 27&quot;/&gt;&lt;property id=&quot;20307&quot; value=&quot;404&quot;/&gt;&lt;/object&gt;&lt;object type=&quot;3&quot; unique_id=&quot;12169&quot;&gt;&lt;property id=&quot;20148&quot; value=&quot;5&quot;/&gt;&lt;property id=&quot;20300&quot; value=&quot;Slide 29&quot;/&gt;&lt;property id=&quot;20307&quot; value=&quot;405&quot;/&gt;&lt;/object&gt;&lt;object type=&quot;3&quot; unique_id=&quot;12277&quot;&gt;&lt;property id=&quot;20148&quot; value=&quot;5&quot;/&gt;&lt;property id=&quot;20300&quot; value=&quot;Slide 24 - &amp;quot;CP Road Map Tracks&amp;quot;&quot;/&gt;&lt;property id=&quot;20307&quot; value=&quot;406&quot;/&gt;&lt;/object&gt;&lt;object type=&quot;3&quot; unique_id=&quot;12566&quot;&gt;&lt;property id=&quot;20148&quot; value=&quot;5&quot;/&gt;&lt;property id=&quot;20300&quot; value=&quot;Slide 6 - &amp;quot;Core Sponsors&amp;quot;&quot;/&gt;&lt;property id=&quot;20307&quot; value=&quot;407&quot;/&gt;&lt;/object&gt;&lt;object type=&quot;3&quot; unique_id=&quot;12567&quot;&gt;&lt;property id=&quot;20148&quot; value=&quot;5&quot;/&gt;&lt;property id=&quot;20300&quot; value=&quot;Slide 9 - &amp;quot;How it is Paid For&amp;quot;&quot;/&gt;&lt;property id=&quot;20307&quot; value=&quot;408&quot;/&gt;&lt;/object&gt;&lt;object type=&quot;3&quot; unique_id=&quot;12568&quot;&gt;&lt;property id=&quot;20148&quot; value=&quot;5&quot;/&gt;&lt;property id=&quot;20300&quot; value=&quot;Slide 25 - &amp;quot;Texturing Guidelines&amp;quot;&quot;/&gt;&lt;property id=&quot;20307&quot; value=&quot;409&quot;/&gt;&lt;/object&gt;&lt;object type=&quot;3&quot; unique_id=&quot;12569&quot;&gt;&lt;property id=&quot;20148&quot; value=&quot;5&quot;/&gt;&lt;property id=&quot;20300&quot; value=&quot;Slide 28 - &amp;quot;Concrete Overlays&amp;quot;&quot;/&gt;&lt;property id=&quot;20307&quot; value=&quot;410&quot;/&gt;&lt;/object&gt;&lt;object type=&quot;3&quot; unique_id=&quot;12570&quot;&gt;&lt;property id=&quot;20148&quot; value=&quot;5&quot;/&gt;&lt;property id=&quot;20300&quot; value=&quot;Slide 30 - &amp;quot;Joint Deterioration&amp;quot;&quot;/&gt;&lt;property id=&quot;20307&quot; value=&quot;4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3746</TotalTime>
  <Words>942</Words>
  <Application>Microsoft Office PowerPoint</Application>
  <PresentationFormat>On-screen Show (4:3)</PresentationFormat>
  <Paragraphs>328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Courier New</vt:lpstr>
      <vt:lpstr>Garamond</vt:lpstr>
      <vt:lpstr>Times</vt:lpstr>
      <vt:lpstr>Wingdings</vt:lpstr>
      <vt:lpstr>Theme1</vt:lpstr>
      <vt:lpstr>Custom Design</vt:lpstr>
      <vt:lpstr>FHWA Mobile Concrete Technology Center  (MCTC)</vt:lpstr>
      <vt:lpstr>Change is the only constant!</vt:lpstr>
      <vt:lpstr>Program Goals</vt:lpstr>
      <vt:lpstr>MCT Staff</vt:lpstr>
      <vt:lpstr>MCT Activities</vt:lpstr>
      <vt:lpstr>MCT Field Visits</vt:lpstr>
      <vt:lpstr>MCT Field Visits</vt:lpstr>
      <vt:lpstr>QA Workshop</vt:lpstr>
      <vt:lpstr>Equipment Loan Program</vt:lpstr>
      <vt:lpstr>One Pagers</vt:lpstr>
      <vt:lpstr>MCT Visits (since 2008)</vt:lpstr>
      <vt:lpstr>Resent New Technologies / Tests</vt:lpstr>
      <vt:lpstr>1. Optimized Combined Gradation </vt:lpstr>
      <vt:lpstr>Optimized Combined Gradation</vt:lpstr>
      <vt:lpstr>PowerPoint Presentation</vt:lpstr>
      <vt:lpstr>2. Air Content</vt:lpstr>
      <vt:lpstr>Super Air Meter (SAM)</vt:lpstr>
      <vt:lpstr>SAM Principle</vt:lpstr>
      <vt:lpstr>SAM vs. ASTM C457</vt:lpstr>
      <vt:lpstr>3. Permeability</vt:lpstr>
      <vt:lpstr>Permeability (Surrogate Tests for Durability) </vt:lpstr>
      <vt:lpstr>Permeability</vt:lpstr>
      <vt:lpstr>4. Phoenix</vt:lpstr>
      <vt:lpstr>Phoenix Procedure</vt:lpstr>
      <vt:lpstr>Pulse Induction Technology</vt:lpstr>
      <vt:lpstr>Pulse Induction Technology</vt:lpstr>
      <vt:lpstr>Pulse Induction Technology</vt:lpstr>
      <vt:lpstr>State of the Practice</vt:lpstr>
      <vt:lpstr>Pulse Induction Technology</vt:lpstr>
      <vt:lpstr>Field visits 2019</vt:lpstr>
      <vt:lpstr>PowerPoint Presentation</vt:lpstr>
    </vt:vector>
  </TitlesOfParts>
  <Company>Iowa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manderson-Wilk</dc:creator>
  <cp:lastModifiedBy>Grove, Jim CTR (FHWA)</cp:lastModifiedBy>
  <cp:revision>834</cp:revision>
  <cp:lastPrinted>2019-05-21T17:36:32Z</cp:lastPrinted>
  <dcterms:created xsi:type="dcterms:W3CDTF">2006-02-06T16:56:09Z</dcterms:created>
  <dcterms:modified xsi:type="dcterms:W3CDTF">2019-05-21T17:37:28Z</dcterms:modified>
</cp:coreProperties>
</file>